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5" r:id="rId1"/>
  </p:sldMasterIdLst>
  <p:notesMasterIdLst>
    <p:notesMasterId r:id="rId25"/>
  </p:notesMasterIdLst>
  <p:sldIdLst>
    <p:sldId id="256" r:id="rId2"/>
    <p:sldId id="260" r:id="rId3"/>
    <p:sldId id="257" r:id="rId4"/>
    <p:sldId id="263" r:id="rId5"/>
    <p:sldId id="261" r:id="rId6"/>
    <p:sldId id="264" r:id="rId7"/>
    <p:sldId id="268" r:id="rId8"/>
    <p:sldId id="266" r:id="rId9"/>
    <p:sldId id="267" r:id="rId10"/>
    <p:sldId id="269" r:id="rId11"/>
    <p:sldId id="262" r:id="rId12"/>
    <p:sldId id="271" r:id="rId13"/>
    <p:sldId id="278" r:id="rId14"/>
    <p:sldId id="280" r:id="rId15"/>
    <p:sldId id="279" r:id="rId16"/>
    <p:sldId id="281" r:id="rId17"/>
    <p:sldId id="272" r:id="rId18"/>
    <p:sldId id="282" r:id="rId19"/>
    <p:sldId id="273" r:id="rId20"/>
    <p:sldId id="274" r:id="rId21"/>
    <p:sldId id="275" r:id="rId22"/>
    <p:sldId id="276" r:id="rId23"/>
    <p:sldId id="277" r:id="rId2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FE81C"/>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p:scale>
          <a:sx n="100" d="100"/>
          <a:sy n="100" d="100"/>
        </p:scale>
        <p:origin x="-2208" y="-175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notesMaster" Target="notesMasters/notesMaster1.xml"/><Relationship Id="rId26" Type="http://schemas.openxmlformats.org/officeDocument/2006/relationships/printerSettings" Target="printerSettings/printerSettings1.bin"/><Relationship Id="rId27" Type="http://schemas.openxmlformats.org/officeDocument/2006/relationships/presProps" Target="presProps.xml"/><Relationship Id="rId28" Type="http://schemas.openxmlformats.org/officeDocument/2006/relationships/viewProps" Target="viewProps.xml"/><Relationship Id="rId29" Type="http://schemas.openxmlformats.org/officeDocument/2006/relationships/theme" Target="theme/theme1.xml"/><Relationship Id="rId30"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65EC15A-80CD-4A3E-8D67-D6DA3488E8FF}" type="datetimeFigureOut">
              <a:rPr lang="en-US" smtClean="0"/>
              <a:pPr/>
              <a:t>4/17/15</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658671C-9C0C-40D4-9639-BCCA2F1BD74F}" type="slidenum">
              <a:rPr lang="en-US" smtClean="0"/>
              <a:pPr/>
              <a:t>‹#›</a:t>
            </a:fld>
            <a:endParaRPr lang="en-US" dirty="0"/>
          </a:p>
        </p:txBody>
      </p:sp>
    </p:spTree>
    <p:extLst>
      <p:ext uri="{BB962C8B-B14F-4D97-AF65-F5344CB8AC3E}">
        <p14:creationId xmlns:p14="http://schemas.microsoft.com/office/powerpoint/2010/main" val="38908786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658671C-9C0C-40D4-9639-BCCA2F1BD74F}" type="slidenum">
              <a:rPr lang="en-US" smtClean="0"/>
              <a:pPr/>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658671C-9C0C-40D4-9639-BCCA2F1BD74F}" type="slidenum">
              <a:rPr lang="en-US" smtClean="0"/>
              <a:pPr/>
              <a:t>10</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658671C-9C0C-40D4-9639-BCCA2F1BD74F}" type="slidenum">
              <a:rPr lang="en-US" smtClean="0"/>
              <a:pPr/>
              <a:t>11</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658671C-9C0C-40D4-9639-BCCA2F1BD74F}" type="slidenum">
              <a:rPr lang="en-US" smtClean="0"/>
              <a:pPr/>
              <a:t>12</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658671C-9C0C-40D4-9639-BCCA2F1BD74F}" type="slidenum">
              <a:rPr lang="en-US" smtClean="0"/>
              <a:pPr/>
              <a:t>17</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658671C-9C0C-40D4-9639-BCCA2F1BD74F}" type="slidenum">
              <a:rPr lang="en-US" smtClean="0"/>
              <a:pPr/>
              <a:t>19</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C658671C-9C0C-40D4-9639-BCCA2F1BD74F}" type="slidenum">
              <a:rPr lang="en-US" smtClean="0"/>
              <a:pPr/>
              <a:t>20</a:t>
            </a:fld>
            <a:endParaRPr 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C658671C-9C0C-40D4-9639-BCCA2F1BD74F}" type="slidenum">
              <a:rPr lang="en-US" smtClean="0"/>
              <a:pPr/>
              <a:t>21</a:t>
            </a:fld>
            <a:endParaRPr 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C658671C-9C0C-40D4-9639-BCCA2F1BD74F}" type="slidenum">
              <a:rPr lang="en-US" smtClean="0"/>
              <a:pPr/>
              <a:t>22</a:t>
            </a:fld>
            <a:endParaRPr 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658671C-9C0C-40D4-9639-BCCA2F1BD74F}" type="slidenum">
              <a:rPr lang="en-US" smtClean="0"/>
              <a:pPr/>
              <a:t>23</a:t>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658671C-9C0C-40D4-9639-BCCA2F1BD74F}" type="slidenum">
              <a:rPr lang="en-US" smtClean="0"/>
              <a:pPr/>
              <a:t>2</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658671C-9C0C-40D4-9639-BCCA2F1BD74F}" type="slidenum">
              <a:rPr lang="en-US" smtClean="0"/>
              <a:pPr/>
              <a:t>3</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658671C-9C0C-40D4-9639-BCCA2F1BD74F}" type="slidenum">
              <a:rPr lang="en-US" smtClean="0"/>
              <a:pPr/>
              <a:t>4</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658671C-9C0C-40D4-9639-BCCA2F1BD74F}" type="slidenum">
              <a:rPr lang="en-US" smtClean="0"/>
              <a:pPr/>
              <a:t>5</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658671C-9C0C-40D4-9639-BCCA2F1BD74F}" type="slidenum">
              <a:rPr lang="en-US" smtClean="0"/>
              <a:pPr/>
              <a:t>6</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658671C-9C0C-40D4-9639-BCCA2F1BD74F}" type="slidenum">
              <a:rPr lang="en-US" smtClean="0"/>
              <a:pPr/>
              <a:t>7</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658671C-9C0C-40D4-9639-BCCA2F1BD74F}" type="slidenum">
              <a:rPr lang="en-US" smtClean="0"/>
              <a:pPr/>
              <a:t>8</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658671C-9C0C-40D4-9639-BCCA2F1BD74F}" type="slidenum">
              <a:rPr lang="en-US" smtClean="0"/>
              <a:pPr/>
              <a:t>9</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1" name="Rectangle 10"/>
          <p:cNvSpPr/>
          <p:nvPr/>
        </p:nvSpPr>
        <p:spPr>
          <a:xfrm>
            <a:off x="0" y="3866920"/>
            <a:ext cx="9144000" cy="2991080"/>
          </a:xfrm>
          <a:prstGeom prst="rect">
            <a:avLst/>
          </a:prstGeom>
          <a:gradFill>
            <a:gsLst>
              <a:gs pos="0">
                <a:schemeClr val="bg1">
                  <a:alpha val="91000"/>
                </a:schemeClr>
              </a:gs>
              <a:gs pos="37000">
                <a:schemeClr val="bg1">
                  <a:alpha val="76000"/>
                </a:schemeClr>
              </a:gs>
              <a:gs pos="100000">
                <a:schemeClr val="bg2">
                  <a:alpha val="79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p:cNvSpPr/>
          <p:nvPr/>
        </p:nvSpPr>
        <p:spPr>
          <a:xfrm>
            <a:off x="0" y="0"/>
            <a:ext cx="9144000" cy="3866920"/>
          </a:xfrm>
          <a:prstGeom prst="rect">
            <a:avLst/>
          </a:prstGeom>
          <a:gradFill flip="none" rotWithShape="1">
            <a:gsLst>
              <a:gs pos="0">
                <a:schemeClr val="bg1">
                  <a:alpha val="89000"/>
                </a:schemeClr>
              </a:gs>
              <a:gs pos="48000">
                <a:schemeClr val="bg1">
                  <a:alpha val="62000"/>
                </a:schemeClr>
              </a:gs>
              <a:gs pos="100000">
                <a:schemeClr val="bg2">
                  <a:alpha val="79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p:cNvSpPr/>
          <p:nvPr/>
        </p:nvSpPr>
        <p:spPr>
          <a:xfrm>
            <a:off x="0" y="2652311"/>
            <a:ext cx="9144000" cy="2286000"/>
          </a:xfrm>
          <a:prstGeom prst="rect">
            <a:avLst/>
          </a:prstGeom>
          <a:gradFill flip="none" rotWithShape="1">
            <a:gsLst>
              <a:gs pos="0">
                <a:schemeClr val="bg1">
                  <a:alpha val="0"/>
                </a:schemeClr>
              </a:gs>
              <a:gs pos="29000">
                <a:schemeClr val="bg1">
                  <a:alpha val="30000"/>
                </a:schemeClr>
              </a:gs>
              <a:gs pos="45000">
                <a:schemeClr val="bg2">
                  <a:alpha val="40000"/>
                </a:schemeClr>
              </a:gs>
              <a:gs pos="55000">
                <a:schemeClr val="bg1">
                  <a:alpha val="26000"/>
                </a:schemeClr>
              </a:gs>
              <a:gs pos="65000">
                <a:schemeClr val="bg2">
                  <a:alpha val="60000"/>
                </a:schemeClr>
              </a:gs>
              <a:gs pos="100000">
                <a:schemeClr val="bg1">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p:cNvSpPr/>
          <p:nvPr/>
        </p:nvSpPr>
        <p:spPr>
          <a:xfrm>
            <a:off x="0" y="1600200"/>
            <a:ext cx="9144000" cy="5105400"/>
          </a:xfrm>
          <a:prstGeom prst="ellipse">
            <a:avLst/>
          </a:prstGeom>
          <a:gradFill flip="none" rotWithShape="1">
            <a:gsLst>
              <a:gs pos="0">
                <a:schemeClr val="bg1"/>
              </a:gs>
              <a:gs pos="54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Subtitle 2"/>
          <p:cNvSpPr>
            <a:spLocks noGrp="1"/>
          </p:cNvSpPr>
          <p:nvPr>
            <p:ph type="subTitle" idx="1"/>
          </p:nvPr>
        </p:nvSpPr>
        <p:spPr>
          <a:xfrm>
            <a:off x="1473795" y="5052545"/>
            <a:ext cx="5637010" cy="882119"/>
          </a:xfrm>
        </p:spPr>
        <p:txBody>
          <a:bodyPr>
            <a:normAutofit/>
          </a:bodyPr>
          <a:lstStyle>
            <a:lvl1pPr marL="0" indent="0" algn="l">
              <a:buNone/>
              <a:defRPr sz="220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28E80666-FB37-4B36-9149-507F3B0178E3}" type="datetimeFigureOut">
              <a:rPr lang="en-US" smtClean="0"/>
              <a:pPr/>
              <a:t>4/17/15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7E63A33-8271-4DD0-9C48-789913D7C115}" type="slidenum">
              <a:rPr lang="en-US" smtClean="0"/>
              <a:pPr/>
              <a:t>‹#›</a:t>
            </a:fld>
            <a:endParaRPr lang="en-US" dirty="0"/>
          </a:p>
        </p:txBody>
      </p:sp>
      <p:sp>
        <p:nvSpPr>
          <p:cNvPr id="2" name="Title 1"/>
          <p:cNvSpPr>
            <a:spLocks noGrp="1"/>
          </p:cNvSpPr>
          <p:nvPr>
            <p:ph type="ctrTitle"/>
          </p:nvPr>
        </p:nvSpPr>
        <p:spPr>
          <a:xfrm>
            <a:off x="817581" y="3132290"/>
            <a:ext cx="7175351" cy="1793167"/>
          </a:xfrm>
          <a:effectLst/>
        </p:spPr>
        <p:txBody>
          <a:bodyPr>
            <a:noAutofit/>
          </a:bodyPr>
          <a:lstStyle>
            <a:lvl1pPr marL="640080" indent="-457200" algn="l">
              <a:defRPr sz="5400"/>
            </a:lvl1pPr>
          </a:lstStyle>
          <a:p>
            <a:r>
              <a:rPr lang="en-US" smtClean="0"/>
              <a:t>Click to edit Master title style</a:t>
            </a:r>
            <a:endParaRPr lang="en-US" dirty="0"/>
          </a:p>
        </p:txBody>
      </p:sp>
    </p:spTree>
  </p:cSld>
  <p:clrMapOvr>
    <a:masterClrMapping/>
  </p:clrMapOvr>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1905000" y="731519"/>
            <a:ext cx="6400800" cy="347472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792560E-C454-EE41-9B22-4364757AE972}" type="datetimeFigureOut">
              <a:rPr lang="en-US" smtClean="0"/>
              <a:pPr/>
              <a:t>4/17/15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BAE907A-18B4-D74C-96BA-B3378560916F}" type="slidenum">
              <a:rPr lang="en-US" smtClean="0"/>
              <a:pPr/>
              <a:t>‹#›</a:t>
            </a:fld>
            <a:endParaRPr lang="en-US" dirty="0"/>
          </a:p>
        </p:txBody>
      </p:sp>
    </p:spTree>
  </p:cSld>
  <p:clrMapOvr>
    <a:masterClrMapping/>
  </p:clrMapOvr>
  <p:timing>
    <p:tnLst>
      <p:par>
        <p:cTn xmlns:p14="http://schemas.microsoft.com/office/powerpoint/2010/mai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53758" y="376517"/>
            <a:ext cx="2057400" cy="5238339"/>
          </a:xfrm>
          <a:effectLst/>
        </p:spPr>
        <p:txBody>
          <a:bodyPr vert="eaVert"/>
          <a:lstStyle>
            <a:lvl1pPr algn="l">
              <a:defRPr/>
            </a:lvl1pPr>
          </a:lstStyle>
          <a:p>
            <a:r>
              <a:rPr lang="en-US" smtClean="0"/>
              <a:t>Click to edit Master title style</a:t>
            </a:r>
            <a:endParaRPr lang="en-US"/>
          </a:p>
        </p:txBody>
      </p:sp>
      <p:sp>
        <p:nvSpPr>
          <p:cNvPr id="3" name="Vertical Text Placeholder 2"/>
          <p:cNvSpPr>
            <a:spLocks noGrp="1"/>
          </p:cNvSpPr>
          <p:nvPr>
            <p:ph type="body" orient="vert" idx="1"/>
          </p:nvPr>
        </p:nvSpPr>
        <p:spPr>
          <a:xfrm>
            <a:off x="3324113" y="731519"/>
            <a:ext cx="4829287" cy="4894729"/>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792560E-C454-EE41-9B22-4364757AE972}" type="datetimeFigureOut">
              <a:rPr lang="en-US" smtClean="0"/>
              <a:pPr/>
              <a:t>4/17/15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BAE907A-18B4-D74C-96BA-B3378560916F}" type="slidenum">
              <a:rPr lang="en-US" smtClean="0"/>
              <a:pPr/>
              <a:t>‹#›</a:t>
            </a:fld>
            <a:endParaRPr lang="en-US" dirty="0"/>
          </a:p>
        </p:txBody>
      </p:sp>
    </p:spTree>
  </p:cSld>
  <p:clrMapOvr>
    <a:masterClrMapping/>
  </p:clrMapOvr>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2792560E-C454-EE41-9B22-4364757AE972}" type="datetimeFigureOut">
              <a:rPr lang="en-US" smtClean="0"/>
              <a:pPr/>
              <a:t>4/17/15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BAE907A-18B4-D74C-96BA-B3378560916F}" type="slidenum">
              <a:rPr lang="en-US" smtClean="0"/>
              <a:pPr/>
              <a:t>‹#›</a:t>
            </a:fld>
            <a:endParaRPr lang="en-US" dirty="0"/>
          </a:p>
        </p:txBody>
      </p:sp>
      <p:sp>
        <p:nvSpPr>
          <p:cNvPr id="8" name="Title 7"/>
          <p:cNvSpPr>
            <a:spLocks noGrp="1"/>
          </p:cNvSpPr>
          <p:nvPr>
            <p:ph type="title"/>
          </p:nvPr>
        </p:nvSpPr>
        <p:spPr/>
        <p:txBody>
          <a:bodyPr/>
          <a:lstStyle/>
          <a:p>
            <a:r>
              <a:rPr lang="en-US" smtClean="0"/>
              <a:t>Click to edit Master title style</a:t>
            </a:r>
            <a:endParaRPr lang="en-US"/>
          </a:p>
        </p:txBody>
      </p:sp>
      <p:sp>
        <p:nvSpPr>
          <p:cNvPr id="10" name="Content Placeholder 9"/>
          <p:cNvSpPr>
            <a:spLocks noGrp="1"/>
          </p:cNvSpPr>
          <p:nvPr>
            <p:ph sz="quarter" idx="13"/>
          </p:nvPr>
        </p:nvSpPr>
        <p:spPr>
          <a:xfrm>
            <a:off x="1143000" y="731520"/>
            <a:ext cx="6400800" cy="347472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p:cNvSpPr/>
          <p:nvPr/>
        </p:nvSpPr>
        <p:spPr>
          <a:xfrm>
            <a:off x="0" y="3866920"/>
            <a:ext cx="9144000" cy="2991080"/>
          </a:xfrm>
          <a:prstGeom prst="rect">
            <a:avLst/>
          </a:prstGeom>
          <a:gradFill>
            <a:gsLst>
              <a:gs pos="0">
                <a:schemeClr val="bg1">
                  <a:alpha val="92000"/>
                </a:schemeClr>
              </a:gs>
              <a:gs pos="37000">
                <a:schemeClr val="bg1">
                  <a:alpha val="77000"/>
                </a:schemeClr>
              </a:gs>
              <a:gs pos="100000">
                <a:schemeClr val="bg2">
                  <a:alpha val="80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p:cNvSpPr/>
          <p:nvPr/>
        </p:nvSpPr>
        <p:spPr>
          <a:xfrm>
            <a:off x="0" y="0"/>
            <a:ext cx="9144000" cy="3866920"/>
          </a:xfrm>
          <a:prstGeom prst="rect">
            <a:avLst/>
          </a:prstGeom>
          <a:gradFill flip="none" rotWithShape="1">
            <a:gsLst>
              <a:gs pos="0">
                <a:schemeClr val="bg1">
                  <a:alpha val="90000"/>
                </a:schemeClr>
              </a:gs>
              <a:gs pos="48000">
                <a:schemeClr val="bg1">
                  <a:alpha val="63000"/>
                </a:schemeClr>
              </a:gs>
              <a:gs pos="100000">
                <a:schemeClr val="bg2">
                  <a:alpha val="8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0" y="2652311"/>
            <a:ext cx="9144000" cy="2286000"/>
          </a:xfrm>
          <a:prstGeom prst="rect">
            <a:avLst/>
          </a:prstGeom>
          <a:gradFill flip="none" rotWithShape="1">
            <a:gsLst>
              <a:gs pos="0">
                <a:schemeClr val="bg1">
                  <a:alpha val="0"/>
                </a:schemeClr>
              </a:gs>
              <a:gs pos="29000">
                <a:schemeClr val="bg1">
                  <a:alpha val="30000"/>
                </a:schemeClr>
              </a:gs>
              <a:gs pos="45000">
                <a:schemeClr val="bg2">
                  <a:alpha val="40000"/>
                </a:schemeClr>
              </a:gs>
              <a:gs pos="55000">
                <a:schemeClr val="bg1">
                  <a:alpha val="26000"/>
                </a:schemeClr>
              </a:gs>
              <a:gs pos="65000">
                <a:schemeClr val="bg2">
                  <a:alpha val="60000"/>
                </a:schemeClr>
              </a:gs>
              <a:gs pos="100000">
                <a:schemeClr val="bg1">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p:cNvSpPr/>
          <p:nvPr/>
        </p:nvSpPr>
        <p:spPr>
          <a:xfrm>
            <a:off x="0" y="1600200"/>
            <a:ext cx="9144000" cy="5105400"/>
          </a:xfrm>
          <a:prstGeom prst="ellipse">
            <a:avLst/>
          </a:prstGeom>
          <a:gradFill flip="none" rotWithShape="1">
            <a:gsLst>
              <a:gs pos="0">
                <a:schemeClr val="bg1"/>
              </a:gs>
              <a:gs pos="54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2033195" y="2172648"/>
            <a:ext cx="5966666" cy="2423346"/>
          </a:xfrm>
          <a:effectLst/>
        </p:spPr>
        <p:txBody>
          <a:bodyPr anchor="b"/>
          <a:lstStyle>
            <a:lvl1pPr algn="r">
              <a:defRPr sz="4600" b="1" cap="none" baseline="0"/>
            </a:lvl1pPr>
          </a:lstStyle>
          <a:p>
            <a:r>
              <a:rPr lang="en-US" smtClean="0"/>
              <a:t>Click to edit Master title style</a:t>
            </a:r>
            <a:endParaRPr lang="en-US" dirty="0"/>
          </a:p>
        </p:txBody>
      </p:sp>
      <p:sp>
        <p:nvSpPr>
          <p:cNvPr id="3" name="Text Placeholder 2"/>
          <p:cNvSpPr>
            <a:spLocks noGrp="1"/>
          </p:cNvSpPr>
          <p:nvPr>
            <p:ph type="body" idx="1"/>
          </p:nvPr>
        </p:nvSpPr>
        <p:spPr>
          <a:xfrm>
            <a:off x="2022438" y="4607511"/>
            <a:ext cx="5970494" cy="835460"/>
          </a:xfrm>
        </p:spPr>
        <p:txBody>
          <a:bodyPr anchor="t"/>
          <a:lstStyle>
            <a:lvl1pPr marL="0" indent="0" algn="r">
              <a:buNone/>
              <a:defRPr sz="20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8E80666-FB37-4B36-9149-507F3B0178E3}" type="datetimeFigureOut">
              <a:rPr lang="en-US" smtClean="0"/>
              <a:pPr/>
              <a:t>4/17/15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7E63A33-8271-4DD0-9C48-789913D7C115}" type="slidenum">
              <a:rPr lang="en-US" smtClean="0"/>
              <a:pPr/>
              <a:t>‹#›</a:t>
            </a:fld>
            <a:endParaRPr lang="en-US" dirty="0"/>
          </a:p>
        </p:txBody>
      </p:sp>
    </p:spTree>
  </p:cSld>
  <p:clrMapOvr>
    <a:masterClrMapping/>
  </p:clrMapOvr>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2792560E-C454-EE41-9B22-4364757AE972}" type="datetimeFigureOut">
              <a:rPr lang="en-US" smtClean="0"/>
              <a:pPr/>
              <a:t>4/17/15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BAE907A-18B4-D74C-96BA-B3378560916F}" type="slidenum">
              <a:rPr lang="en-US" smtClean="0"/>
              <a:pPr/>
              <a:t>‹#›</a:t>
            </a:fld>
            <a:endParaRPr lang="en-US" dirty="0"/>
          </a:p>
        </p:txBody>
      </p:sp>
      <p:sp>
        <p:nvSpPr>
          <p:cNvPr id="8" name="Title 7"/>
          <p:cNvSpPr>
            <a:spLocks noGrp="1"/>
          </p:cNvSpPr>
          <p:nvPr>
            <p:ph type="title"/>
          </p:nvPr>
        </p:nvSpPr>
        <p:spPr/>
        <p:txBody>
          <a:bodyPr/>
          <a:lstStyle/>
          <a:p>
            <a:r>
              <a:rPr lang="en-US" smtClean="0"/>
              <a:t>Click to edit Master title style</a:t>
            </a:r>
            <a:endParaRPr lang="en-US"/>
          </a:p>
        </p:txBody>
      </p:sp>
      <p:sp>
        <p:nvSpPr>
          <p:cNvPr id="9" name="Content Placeholder 8"/>
          <p:cNvSpPr>
            <a:spLocks noGrp="1"/>
          </p:cNvSpPr>
          <p:nvPr>
            <p:ph sz="quarter" idx="13"/>
          </p:nvPr>
        </p:nvSpPr>
        <p:spPr>
          <a:xfrm>
            <a:off x="1142999" y="731519"/>
            <a:ext cx="3346704" cy="347472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1" name="Content Placeholder 10"/>
          <p:cNvSpPr>
            <a:spLocks noGrp="1"/>
          </p:cNvSpPr>
          <p:nvPr>
            <p:ph sz="quarter" idx="14"/>
          </p:nvPr>
        </p:nvSpPr>
        <p:spPr>
          <a:xfrm>
            <a:off x="4645152" y="731520"/>
            <a:ext cx="3346704" cy="347472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143000" y="731520"/>
            <a:ext cx="3346704" cy="639762"/>
          </a:xfrm>
        </p:spPr>
        <p:txBody>
          <a:bodyPr anchor="b">
            <a:noAutofit/>
          </a:bodyPr>
          <a:lstStyle>
            <a:lvl1pPr marL="0" indent="0" algn="ctr">
              <a:buNone/>
              <a:defRPr lang="en-US" sz="2400" b="1" i="0" kern="1200" dirty="0" smtClean="0">
                <a:gradFill>
                  <a:gsLst>
                    <a:gs pos="0">
                      <a:schemeClr val="tx1"/>
                    </a:gs>
                    <a:gs pos="40000">
                      <a:schemeClr val="tx1">
                        <a:lumMod val="75000"/>
                        <a:lumOff val="25000"/>
                      </a:schemeClr>
                    </a:gs>
                    <a:gs pos="100000">
                      <a:schemeClr val="tx2">
                        <a:alpha val="65000"/>
                      </a:schemeClr>
                    </a:gs>
                  </a:gsLst>
                  <a:lin ang="5400000" scaled="0"/>
                </a:gradFill>
                <a:effectLst/>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56447" y="1400327"/>
            <a:ext cx="3346704" cy="2743200"/>
          </a:xfrm>
        </p:spPr>
        <p:txBody>
          <a:bodyPr>
            <a:normAutofit/>
          </a:bodyPr>
          <a:lstStyle>
            <a:lvl1pPr>
              <a:defRPr sz="18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47302" y="731520"/>
            <a:ext cx="3346704" cy="639762"/>
          </a:xfrm>
        </p:spPr>
        <p:txBody>
          <a:bodyPr anchor="b">
            <a:noAutofit/>
          </a:bodyPr>
          <a:lstStyle>
            <a:lvl1pPr marL="0" indent="0" algn="ctr">
              <a:buNone/>
              <a:defRPr lang="en-US" sz="2400" b="1" i="0" kern="1200" dirty="0" smtClean="0">
                <a:gradFill>
                  <a:gsLst>
                    <a:gs pos="0">
                      <a:schemeClr val="tx1"/>
                    </a:gs>
                    <a:gs pos="40000">
                      <a:schemeClr val="tx1">
                        <a:lumMod val="75000"/>
                        <a:lumOff val="25000"/>
                      </a:schemeClr>
                    </a:gs>
                    <a:gs pos="100000">
                      <a:schemeClr val="tx2">
                        <a:alpha val="65000"/>
                      </a:schemeClr>
                    </a:gs>
                  </a:gsLst>
                  <a:lin ang="5400000" scaled="0"/>
                </a:gradFill>
                <a:effectLst/>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ctr" defTabSz="914400" rtl="0" eaLnBrk="1" latinLnBrk="0" hangingPunct="1">
              <a:spcBef>
                <a:spcPct val="20000"/>
              </a:spcBef>
              <a:spcAft>
                <a:spcPts val="300"/>
              </a:spcAft>
              <a:buClr>
                <a:schemeClr val="accent6">
                  <a:lumMod val="75000"/>
                </a:schemeClr>
              </a:buClr>
              <a:buSzPct val="130000"/>
              <a:buFont typeface="Georgia" pitchFamily="18" charset="0"/>
              <a:buNone/>
            </a:pPr>
            <a:r>
              <a:rPr lang="en-US" smtClean="0"/>
              <a:t>Click to edit Master text styles</a:t>
            </a:r>
          </a:p>
        </p:txBody>
      </p:sp>
      <p:sp>
        <p:nvSpPr>
          <p:cNvPr id="6" name="Content Placeholder 5"/>
          <p:cNvSpPr>
            <a:spLocks noGrp="1"/>
          </p:cNvSpPr>
          <p:nvPr>
            <p:ph sz="quarter" idx="4"/>
          </p:nvPr>
        </p:nvSpPr>
        <p:spPr>
          <a:xfrm>
            <a:off x="4645025" y="1399032"/>
            <a:ext cx="3346704" cy="2743200"/>
          </a:xfrm>
        </p:spPr>
        <p:txBody>
          <a:bodyPr>
            <a:normAutofit/>
          </a:bodyPr>
          <a:lstStyle>
            <a:lvl1pPr>
              <a:defRPr sz="18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2792560E-C454-EE41-9B22-4364757AE972}" type="datetimeFigureOut">
              <a:rPr lang="en-US" smtClean="0"/>
              <a:pPr/>
              <a:t>4/17/15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2BAE907A-18B4-D74C-96BA-B3378560916F}" type="slidenum">
              <a:rPr lang="en-US" smtClean="0"/>
              <a:pPr/>
              <a:t>‹#›</a:t>
            </a:fld>
            <a:endParaRPr lang="en-US" dirty="0"/>
          </a:p>
        </p:txBody>
      </p:sp>
      <p:sp>
        <p:nvSpPr>
          <p:cNvPr id="10" name="Title 9"/>
          <p:cNvSpPr>
            <a:spLocks noGrp="1"/>
          </p:cNvSpPr>
          <p:nvPr>
            <p:ph type="title"/>
          </p:nvPr>
        </p:nvSpPr>
        <p:spPr/>
        <p:txBody>
          <a:bodyPr/>
          <a:lstStyle/>
          <a:p>
            <a:r>
              <a:rPr lang="en-US" smtClean="0"/>
              <a:t>Click to edit Master title style</a:t>
            </a:r>
            <a:endParaRPr lang="en-US" dirty="0"/>
          </a:p>
        </p:txBody>
      </p:sp>
    </p:spTree>
  </p:cSld>
  <p:clrMapOvr>
    <a:masterClrMapping/>
  </p:clrMapOvr>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2792560E-C454-EE41-9B22-4364757AE972}" type="datetimeFigureOut">
              <a:rPr lang="en-US" smtClean="0"/>
              <a:pPr/>
              <a:t>4/17/15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2BAE907A-18B4-D74C-96BA-B3378560916F}" type="slidenum">
              <a:rPr lang="en-US" smtClean="0"/>
              <a:pPr/>
              <a:t>‹#›</a:t>
            </a:fld>
            <a:endParaRPr lang="en-US" dirty="0"/>
          </a:p>
        </p:txBody>
      </p:sp>
    </p:spTree>
  </p:cSld>
  <p:clrMapOvr>
    <a:masterClrMapping/>
  </p:clrMapOvr>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792560E-C454-EE41-9B22-4364757AE972}" type="datetimeFigureOut">
              <a:rPr lang="en-US" smtClean="0"/>
              <a:pPr/>
              <a:t>4/17/15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2BAE907A-18B4-D74C-96BA-B3378560916F}" type="slidenum">
              <a:rPr lang="en-US" smtClean="0"/>
              <a:pPr/>
              <a:t>‹#›</a:t>
            </a:fld>
            <a:endParaRPr lang="en-US" dirty="0"/>
          </a:p>
        </p:txBody>
      </p:sp>
    </p:spTree>
  </p:cSld>
  <p:clrMapOvr>
    <a:masterClrMapping/>
  </p:clrMapOvr>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095" y="2209800"/>
            <a:ext cx="3636085" cy="1258493"/>
          </a:xfrm>
          <a:effectLst/>
        </p:spPr>
        <p:txBody>
          <a:bodyPr anchor="b">
            <a:noAutofit/>
          </a:bodyPr>
          <a:lstStyle>
            <a:lvl1pPr marL="228600" indent="-228600" algn="l">
              <a:defRPr sz="2800" b="1">
                <a:effectLst/>
              </a:defRPr>
            </a:lvl1pPr>
          </a:lstStyle>
          <a:p>
            <a:r>
              <a:rPr lang="en-US" smtClean="0"/>
              <a:t>Click to edit Master title style</a:t>
            </a:r>
            <a:endParaRPr lang="en-US" dirty="0"/>
          </a:p>
        </p:txBody>
      </p:sp>
      <p:sp>
        <p:nvSpPr>
          <p:cNvPr id="3" name="Content Placeholder 2"/>
          <p:cNvSpPr>
            <a:spLocks noGrp="1"/>
          </p:cNvSpPr>
          <p:nvPr>
            <p:ph idx="1"/>
          </p:nvPr>
        </p:nvSpPr>
        <p:spPr>
          <a:xfrm>
            <a:off x="4593515" y="731520"/>
            <a:ext cx="4017085" cy="4894730"/>
          </a:xfrm>
        </p:spPr>
        <p:txBody>
          <a:bodyPr anchor="ctr"/>
          <a:lstStyle>
            <a:lvl1pPr>
              <a:defRPr sz="2200"/>
            </a:lvl1pPr>
            <a:lvl2pPr>
              <a:defRPr sz="2000"/>
            </a:lvl2pPr>
            <a:lvl3pPr>
              <a:defRPr sz="1800"/>
            </a:lvl3pPr>
            <a:lvl4pPr>
              <a:defRPr sz="1600"/>
            </a:lvl4pPr>
            <a:lvl5pPr>
              <a:defRPr sz="14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075765" y="3497802"/>
            <a:ext cx="3388660" cy="213951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792560E-C454-EE41-9B22-4364757AE972}" type="datetimeFigureOut">
              <a:rPr lang="en-US" smtClean="0"/>
              <a:pPr/>
              <a:t>4/17/15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BAE907A-18B4-D74C-96BA-B3378560916F}" type="slidenum">
              <a:rPr lang="en-US" smtClean="0"/>
              <a:pPr/>
              <a:t>‹#›</a:t>
            </a:fld>
            <a:endParaRPr lang="en-US" dirty="0"/>
          </a:p>
        </p:txBody>
      </p:sp>
    </p:spTree>
  </p:cSld>
  <p:clrMapOvr>
    <a:masterClrMapping/>
  </p:clrMapOvr>
  <p:timing>
    <p:tnLst>
      <p:par>
        <p:cTn xmlns:p14="http://schemas.microsoft.com/office/powerpoint/2010/mai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3866920"/>
            <a:ext cx="9144000" cy="2991080"/>
          </a:xfrm>
          <a:prstGeom prst="rect">
            <a:avLst/>
          </a:prstGeom>
          <a:gradFill>
            <a:gsLst>
              <a:gs pos="0">
                <a:schemeClr val="bg1">
                  <a:alpha val="92000"/>
                </a:schemeClr>
              </a:gs>
              <a:gs pos="37000">
                <a:schemeClr val="bg1">
                  <a:alpha val="77000"/>
                </a:schemeClr>
              </a:gs>
              <a:gs pos="100000">
                <a:schemeClr val="bg2">
                  <a:alpha val="80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0" y="0"/>
            <a:ext cx="9144000" cy="3866920"/>
          </a:xfrm>
          <a:prstGeom prst="rect">
            <a:avLst/>
          </a:prstGeom>
          <a:gradFill flip="none" rotWithShape="1">
            <a:gsLst>
              <a:gs pos="0">
                <a:schemeClr val="bg1">
                  <a:alpha val="90000"/>
                </a:schemeClr>
              </a:gs>
              <a:gs pos="48000">
                <a:schemeClr val="bg1">
                  <a:alpha val="63000"/>
                </a:schemeClr>
              </a:gs>
              <a:gs pos="100000">
                <a:schemeClr val="bg2">
                  <a:alpha val="8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p:cNvSpPr/>
          <p:nvPr/>
        </p:nvSpPr>
        <p:spPr>
          <a:xfrm>
            <a:off x="0" y="2652311"/>
            <a:ext cx="9144000" cy="2286000"/>
          </a:xfrm>
          <a:prstGeom prst="rect">
            <a:avLst/>
          </a:prstGeom>
          <a:gradFill flip="none" rotWithShape="1">
            <a:gsLst>
              <a:gs pos="0">
                <a:schemeClr val="bg1">
                  <a:alpha val="0"/>
                </a:schemeClr>
              </a:gs>
              <a:gs pos="29000">
                <a:schemeClr val="bg1">
                  <a:alpha val="30000"/>
                </a:schemeClr>
              </a:gs>
              <a:gs pos="45000">
                <a:schemeClr val="bg2">
                  <a:alpha val="40000"/>
                </a:schemeClr>
              </a:gs>
              <a:gs pos="55000">
                <a:schemeClr val="bg1">
                  <a:alpha val="26000"/>
                </a:schemeClr>
              </a:gs>
              <a:gs pos="65000">
                <a:schemeClr val="bg2">
                  <a:alpha val="60000"/>
                </a:schemeClr>
              </a:gs>
              <a:gs pos="100000">
                <a:schemeClr val="bg1">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p:cNvSpPr/>
          <p:nvPr/>
        </p:nvSpPr>
        <p:spPr>
          <a:xfrm>
            <a:off x="0" y="1600200"/>
            <a:ext cx="9144000" cy="5105400"/>
          </a:xfrm>
          <a:prstGeom prst="ellipse">
            <a:avLst/>
          </a:prstGeom>
          <a:gradFill flip="none" rotWithShape="1">
            <a:gsLst>
              <a:gs pos="0">
                <a:schemeClr val="bg1"/>
              </a:gs>
              <a:gs pos="54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Picture Placeholder 2"/>
          <p:cNvSpPr>
            <a:spLocks noGrp="1"/>
          </p:cNvSpPr>
          <p:nvPr>
            <p:ph type="pic" idx="1"/>
          </p:nvPr>
        </p:nvSpPr>
        <p:spPr>
          <a:xfrm>
            <a:off x="4475175" y="1143000"/>
            <a:ext cx="4114800" cy="3127806"/>
          </a:xfrm>
          <a:prstGeom prst="roundRect">
            <a:avLst>
              <a:gd name="adj" fmla="val 4230"/>
            </a:avLst>
          </a:prstGeom>
          <a:solidFill>
            <a:schemeClr val="bg2">
              <a:lumMod val="90000"/>
            </a:schemeClr>
          </a:solidFill>
          <a:effectLst>
            <a:reflection blurRad="4350" stA="23000" endA="300" endPos="28000" dir="5400000" sy="-100000" algn="bl" rotWithShape="0"/>
          </a:effectLst>
          <a:scene3d>
            <a:camera prst="perspectiveContrastingLeftFacing" fov="1800000">
              <a:rot lat="300000" lon="2100000" rev="0"/>
            </a:camera>
            <a:lightRig rig="balanced" dir="t"/>
          </a:scene3d>
          <a:sp3d>
            <a:bevelT w="50800" h="50800"/>
          </a:sp3d>
        </p:spPr>
        <p:txBody>
          <a:bodyPr>
            <a:normAutofit/>
            <a:flatTx/>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Drag picture to placeholder or click icon to add</a:t>
            </a:r>
            <a:endParaRPr lang="en-US" dirty="0"/>
          </a:p>
        </p:txBody>
      </p:sp>
      <p:sp>
        <p:nvSpPr>
          <p:cNvPr id="4" name="Text Placeholder 3"/>
          <p:cNvSpPr>
            <a:spLocks noGrp="1"/>
          </p:cNvSpPr>
          <p:nvPr>
            <p:ph type="body" sz="half" idx="2"/>
          </p:nvPr>
        </p:nvSpPr>
        <p:spPr>
          <a:xfrm>
            <a:off x="877887" y="1010486"/>
            <a:ext cx="3694114" cy="2163020"/>
          </a:xfrm>
        </p:spPr>
        <p:txBody>
          <a:bodyPr anchor="b"/>
          <a:lstStyle>
            <a:lvl1pPr marL="182880" indent="-182880">
              <a:buFont typeface="Georgia" pitchFamily="18" charset="0"/>
              <a:buChar char="*"/>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792560E-C454-EE41-9B22-4364757AE972}" type="datetimeFigureOut">
              <a:rPr lang="en-US" smtClean="0"/>
              <a:pPr/>
              <a:t>4/17/15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BAE907A-18B4-D74C-96BA-B3378560916F}" type="slidenum">
              <a:rPr lang="en-US" smtClean="0"/>
              <a:pPr/>
              <a:t>‹#›</a:t>
            </a:fld>
            <a:endParaRPr lang="en-US" dirty="0"/>
          </a:p>
        </p:txBody>
      </p:sp>
      <p:sp>
        <p:nvSpPr>
          <p:cNvPr id="2" name="Title 1"/>
          <p:cNvSpPr>
            <a:spLocks noGrp="1"/>
          </p:cNvSpPr>
          <p:nvPr>
            <p:ph type="title"/>
          </p:nvPr>
        </p:nvSpPr>
        <p:spPr>
          <a:xfrm>
            <a:off x="727268" y="4464421"/>
            <a:ext cx="6383538" cy="1143000"/>
          </a:xfrm>
        </p:spPr>
        <p:txBody>
          <a:bodyPr anchor="b">
            <a:noAutofit/>
          </a:bodyPr>
          <a:lstStyle>
            <a:lvl1pPr algn="l">
              <a:defRPr sz="4600" b="1"/>
            </a:lvl1pPr>
          </a:lstStyle>
          <a:p>
            <a:r>
              <a:rPr lang="en-US" smtClean="0"/>
              <a:t>Click to edit Master title style</a:t>
            </a:r>
            <a:endParaRPr lang="en-US" dirty="0"/>
          </a:p>
        </p:txBody>
      </p:sp>
    </p:spTree>
  </p:cSld>
  <p:clrMapOvr>
    <a:masterClrMapping/>
  </p:clrMapOvr>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sp>
        <p:nvSpPr>
          <p:cNvPr id="7" name="Rectangle 6"/>
          <p:cNvSpPr/>
          <p:nvPr/>
        </p:nvSpPr>
        <p:spPr>
          <a:xfrm>
            <a:off x="0" y="5105400"/>
            <a:ext cx="9144000" cy="1752600"/>
          </a:xfrm>
          <a:prstGeom prst="rect">
            <a:avLst/>
          </a:prstGeom>
          <a:gradFill>
            <a:gsLst>
              <a:gs pos="0">
                <a:schemeClr val="bg1">
                  <a:alpha val="91000"/>
                </a:schemeClr>
              </a:gs>
              <a:gs pos="37000">
                <a:schemeClr val="bg1">
                  <a:alpha val="76000"/>
                </a:schemeClr>
              </a:gs>
              <a:gs pos="100000">
                <a:schemeClr val="bg2">
                  <a:alpha val="79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p:cNvSpPr/>
          <p:nvPr/>
        </p:nvSpPr>
        <p:spPr>
          <a:xfrm>
            <a:off x="0" y="0"/>
            <a:ext cx="9144000" cy="5105400"/>
          </a:xfrm>
          <a:prstGeom prst="rect">
            <a:avLst/>
          </a:prstGeom>
          <a:gradFill flip="none" rotWithShape="1">
            <a:gsLst>
              <a:gs pos="0">
                <a:schemeClr val="bg1">
                  <a:alpha val="89000"/>
                </a:schemeClr>
              </a:gs>
              <a:gs pos="48000">
                <a:schemeClr val="bg1">
                  <a:alpha val="62000"/>
                </a:schemeClr>
              </a:gs>
              <a:gs pos="100000">
                <a:schemeClr val="bg2">
                  <a:alpha val="79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0" y="3768304"/>
            <a:ext cx="9144000" cy="2286000"/>
          </a:xfrm>
          <a:prstGeom prst="rect">
            <a:avLst/>
          </a:prstGeom>
          <a:gradFill flip="none" rotWithShape="1">
            <a:gsLst>
              <a:gs pos="0">
                <a:schemeClr val="bg1">
                  <a:alpha val="0"/>
                </a:schemeClr>
              </a:gs>
              <a:gs pos="29000">
                <a:schemeClr val="bg1">
                  <a:alpha val="30000"/>
                </a:schemeClr>
              </a:gs>
              <a:gs pos="45000">
                <a:schemeClr val="bg2">
                  <a:alpha val="40000"/>
                </a:schemeClr>
              </a:gs>
              <a:gs pos="55000">
                <a:schemeClr val="bg1">
                  <a:alpha val="26000"/>
                </a:schemeClr>
              </a:gs>
              <a:gs pos="65000">
                <a:schemeClr val="bg2">
                  <a:alpha val="60000"/>
                </a:schemeClr>
              </a:gs>
              <a:gs pos="100000">
                <a:schemeClr val="bg1">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p:cNvSpPr/>
          <p:nvPr/>
        </p:nvSpPr>
        <p:spPr>
          <a:xfrm>
            <a:off x="0" y="1600200"/>
            <a:ext cx="9144000" cy="5105400"/>
          </a:xfrm>
          <a:prstGeom prst="ellipse">
            <a:avLst/>
          </a:prstGeom>
          <a:gradFill flip="none" rotWithShape="1">
            <a:gsLst>
              <a:gs pos="0">
                <a:schemeClr val="bg1"/>
              </a:gs>
              <a:gs pos="56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Placeholder 1"/>
          <p:cNvSpPr>
            <a:spLocks noGrp="1"/>
          </p:cNvSpPr>
          <p:nvPr>
            <p:ph type="title"/>
          </p:nvPr>
        </p:nvSpPr>
        <p:spPr>
          <a:xfrm>
            <a:off x="1793289" y="4372168"/>
            <a:ext cx="6512511" cy="1143000"/>
          </a:xfrm>
          <a:prstGeom prst="rect">
            <a:avLst/>
          </a:prstGeom>
          <a:effectLst/>
        </p:spPr>
        <p:txBody>
          <a:bodyPr vert="horz" lIns="91440" tIns="45720" rIns="91440" bIns="45720" rtlCol="0" anchor="t" anchorCtr="0">
            <a:noAutofit/>
          </a:bodyPr>
          <a:lstStyle/>
          <a:p>
            <a:r>
              <a:rPr lang="en-US" smtClean="0"/>
              <a:t>Click to edit Master title style</a:t>
            </a:r>
            <a:endParaRPr lang="en-US" dirty="0"/>
          </a:p>
        </p:txBody>
      </p:sp>
      <p:sp>
        <p:nvSpPr>
          <p:cNvPr id="3" name="Text Placeholder 2"/>
          <p:cNvSpPr>
            <a:spLocks noGrp="1"/>
          </p:cNvSpPr>
          <p:nvPr>
            <p:ph type="body" idx="1"/>
          </p:nvPr>
        </p:nvSpPr>
        <p:spPr>
          <a:xfrm>
            <a:off x="1143000" y="732260"/>
            <a:ext cx="6400800" cy="347472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172200" y="6172200"/>
            <a:ext cx="2514600" cy="365125"/>
          </a:xfrm>
          <a:prstGeom prst="rect">
            <a:avLst/>
          </a:prstGeom>
        </p:spPr>
        <p:txBody>
          <a:bodyPr vert="horz" lIns="91440" tIns="45720" rIns="91440" bIns="45720" rtlCol="0" anchor="ctr"/>
          <a:lstStyle>
            <a:lvl1pPr algn="r">
              <a:defRPr sz="1100" b="1">
                <a:solidFill>
                  <a:schemeClr val="tx1">
                    <a:lumMod val="50000"/>
                    <a:lumOff val="50000"/>
                  </a:schemeClr>
                </a:solidFill>
              </a:defRPr>
            </a:lvl1pPr>
          </a:lstStyle>
          <a:p>
            <a:fld id="{2792560E-C454-EE41-9B22-4364757AE972}" type="datetimeFigureOut">
              <a:rPr lang="en-US" smtClean="0"/>
              <a:pPr/>
              <a:t>4/17/15</a:t>
            </a:fld>
            <a:endParaRPr lang="en-US" dirty="0"/>
          </a:p>
        </p:txBody>
      </p:sp>
      <p:sp>
        <p:nvSpPr>
          <p:cNvPr id="5" name="Footer Placeholder 4"/>
          <p:cNvSpPr>
            <a:spLocks noGrp="1"/>
          </p:cNvSpPr>
          <p:nvPr>
            <p:ph type="ftr" sz="quarter" idx="3"/>
          </p:nvPr>
        </p:nvSpPr>
        <p:spPr>
          <a:xfrm>
            <a:off x="457199" y="6172200"/>
            <a:ext cx="3352801" cy="365125"/>
          </a:xfrm>
          <a:prstGeom prst="rect">
            <a:avLst/>
          </a:prstGeom>
        </p:spPr>
        <p:txBody>
          <a:bodyPr vert="horz" lIns="91440" tIns="45720" rIns="91440" bIns="45720" rtlCol="0" anchor="ctr"/>
          <a:lstStyle>
            <a:lvl1pPr algn="l">
              <a:defRPr sz="1100" b="1">
                <a:solidFill>
                  <a:schemeClr val="tx1">
                    <a:lumMod val="50000"/>
                    <a:lumOff val="50000"/>
                  </a:schemeClr>
                </a:solidFill>
              </a:defRPr>
            </a:lvl1pPr>
          </a:lstStyle>
          <a:p>
            <a:endParaRPr lang="en-US" dirty="0"/>
          </a:p>
        </p:txBody>
      </p:sp>
      <p:sp>
        <p:nvSpPr>
          <p:cNvPr id="6" name="Slide Number Placeholder 5"/>
          <p:cNvSpPr>
            <a:spLocks noGrp="1"/>
          </p:cNvSpPr>
          <p:nvPr>
            <p:ph type="sldNum" sz="quarter" idx="4"/>
          </p:nvPr>
        </p:nvSpPr>
        <p:spPr>
          <a:xfrm>
            <a:off x="3810000" y="6172200"/>
            <a:ext cx="1828800" cy="365125"/>
          </a:xfrm>
          <a:prstGeom prst="rect">
            <a:avLst/>
          </a:prstGeom>
        </p:spPr>
        <p:txBody>
          <a:bodyPr vert="horz" lIns="91440" tIns="45720" rIns="91440" bIns="45720" rtlCol="0" anchor="ctr"/>
          <a:lstStyle>
            <a:lvl1pPr algn="ctr">
              <a:defRPr sz="1200" b="1">
                <a:solidFill>
                  <a:schemeClr val="tx1">
                    <a:lumMod val="50000"/>
                    <a:lumOff val="50000"/>
                  </a:schemeClr>
                </a:solidFill>
              </a:defRPr>
            </a:lvl1pPr>
          </a:lstStyle>
          <a:p>
            <a:fld id="{2BAE907A-18B4-D74C-96BA-B3378560916F}"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Lst>
  <p:timing>
    <p:tnLst>
      <p:par>
        <p:cTn xmlns:p14="http://schemas.microsoft.com/office/powerpoint/2010/main" id="1" dur="indefinite" restart="never" nodeType="tmRoot"/>
      </p:par>
    </p:tnLst>
  </p:timing>
  <p:txStyles>
    <p:titleStyle>
      <a:lvl1pPr marL="320040" indent="-320040" algn="r" defTabSz="914400" rtl="0" eaLnBrk="1" latinLnBrk="0" hangingPunct="1">
        <a:spcBef>
          <a:spcPct val="0"/>
        </a:spcBef>
        <a:buClr>
          <a:schemeClr val="accent6">
            <a:lumMod val="75000"/>
          </a:schemeClr>
        </a:buClr>
        <a:buSzPct val="128000"/>
        <a:buFont typeface="Georgia" pitchFamily="18" charset="0"/>
        <a:buChar char="*"/>
        <a:defRPr sz="4600" b="1" i="0" kern="1200">
          <a:gradFill>
            <a:gsLst>
              <a:gs pos="0">
                <a:schemeClr val="tx1"/>
              </a:gs>
              <a:gs pos="40000">
                <a:schemeClr val="tx1">
                  <a:lumMod val="75000"/>
                  <a:lumOff val="25000"/>
                </a:schemeClr>
              </a:gs>
              <a:gs pos="100000">
                <a:schemeClr val="tx2">
                  <a:alpha val="65000"/>
                </a:schemeClr>
              </a:gs>
            </a:gsLst>
            <a:lin ang="5400000" scaled="0"/>
          </a:gradFill>
          <a:effectLst>
            <a:reflection blurRad="6350" stA="55000" endA="300" endPos="45500" dir="5400000" sy="-100000" algn="bl" rotWithShape="0"/>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2860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2200" kern="1200">
          <a:solidFill>
            <a:schemeClr val="tx1">
              <a:lumMod val="75000"/>
              <a:lumOff val="25000"/>
            </a:schemeClr>
          </a:solidFill>
          <a:latin typeface="+mn-lt"/>
          <a:ea typeface="+mn-ea"/>
          <a:cs typeface="+mn-cs"/>
        </a:defRPr>
      </a:lvl1pPr>
      <a:lvl2pPr marL="54864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2000" kern="1200">
          <a:solidFill>
            <a:schemeClr val="tx1">
              <a:lumMod val="75000"/>
              <a:lumOff val="25000"/>
            </a:schemeClr>
          </a:solidFill>
          <a:latin typeface="+mn-lt"/>
          <a:ea typeface="+mn-ea"/>
          <a:cs typeface="+mn-cs"/>
        </a:defRPr>
      </a:lvl2pPr>
      <a:lvl3pPr marL="82296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800" kern="1200">
          <a:solidFill>
            <a:schemeClr val="tx1">
              <a:lumMod val="75000"/>
              <a:lumOff val="25000"/>
            </a:schemeClr>
          </a:solidFill>
          <a:latin typeface="+mn-lt"/>
          <a:ea typeface="+mn-ea"/>
          <a:cs typeface="+mn-cs"/>
        </a:defRPr>
      </a:lvl3pPr>
      <a:lvl4pPr marL="109728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600" kern="1200">
          <a:solidFill>
            <a:schemeClr val="tx1">
              <a:lumMod val="75000"/>
              <a:lumOff val="25000"/>
            </a:schemeClr>
          </a:solidFill>
          <a:latin typeface="+mn-lt"/>
          <a:ea typeface="+mn-ea"/>
          <a:cs typeface="+mn-cs"/>
        </a:defRPr>
      </a:lvl4pPr>
      <a:lvl5pPr marL="1389888"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5pPr>
      <a:lvl6pPr marL="1664208"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6pPr>
      <a:lvl7pPr marL="196596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7pPr>
      <a:lvl8pPr marL="228600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8pPr>
      <a:lvl9pPr marL="2587752"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21.png"/><Relationship Id="rId6" Type="http://schemas.openxmlformats.org/officeDocument/2006/relationships/image" Target="../media/image22.png"/><Relationship Id="rId7" Type="http://schemas.openxmlformats.org/officeDocument/2006/relationships/image" Target="../media/image23.png"/><Relationship Id="rId8" Type="http://schemas.openxmlformats.org/officeDocument/2006/relationships/image" Target="../media/image24.pn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304461" y="4356397"/>
            <a:ext cx="6381390" cy="1306862"/>
          </a:xfrm>
        </p:spPr>
        <p:txBody>
          <a:bodyPr>
            <a:normAutofit fontScale="77500" lnSpcReduction="20000"/>
          </a:bodyPr>
          <a:lstStyle/>
          <a:p>
            <a:pPr algn="ctr"/>
            <a:r>
              <a:rPr lang="en-US" dirty="0" err="1"/>
              <a:t>Gopi</a:t>
            </a:r>
            <a:r>
              <a:rPr lang="en-US" dirty="0"/>
              <a:t> </a:t>
            </a:r>
            <a:r>
              <a:rPr lang="en-US" dirty="0" err="1"/>
              <a:t>Sai</a:t>
            </a:r>
            <a:r>
              <a:rPr lang="en-US" dirty="0"/>
              <a:t> </a:t>
            </a:r>
            <a:r>
              <a:rPr lang="en-US" dirty="0" err="1"/>
              <a:t>Surekha</a:t>
            </a:r>
            <a:r>
              <a:rPr lang="en-US" dirty="0"/>
              <a:t> </a:t>
            </a:r>
            <a:r>
              <a:rPr lang="en-US" dirty="0" err="1"/>
              <a:t>Kotiyala</a:t>
            </a:r>
            <a:r>
              <a:rPr lang="en-US" dirty="0"/>
              <a:t> </a:t>
            </a:r>
            <a:endParaRPr lang="en-US" dirty="0" smtClean="0"/>
          </a:p>
          <a:p>
            <a:pPr algn="ctr"/>
            <a:r>
              <a:rPr lang="en-US" dirty="0" smtClean="0"/>
              <a:t>With</a:t>
            </a:r>
          </a:p>
          <a:p>
            <a:pPr algn="ctr"/>
            <a:r>
              <a:rPr lang="en-US" dirty="0" smtClean="0"/>
              <a:t>Dr. Terry Griffin</a:t>
            </a:r>
          </a:p>
          <a:p>
            <a:pPr algn="ctr"/>
            <a:r>
              <a:rPr lang="en-US" dirty="0" smtClean="0"/>
              <a:t>Midwestern State University</a:t>
            </a:r>
          </a:p>
          <a:p>
            <a:pPr algn="ctr"/>
            <a:endParaRPr lang="en-US" dirty="0"/>
          </a:p>
        </p:txBody>
      </p:sp>
      <p:sp>
        <p:nvSpPr>
          <p:cNvPr id="2" name="Title 1"/>
          <p:cNvSpPr>
            <a:spLocks noGrp="1"/>
          </p:cNvSpPr>
          <p:nvPr>
            <p:ph type="ctrTitle"/>
          </p:nvPr>
        </p:nvSpPr>
        <p:spPr>
          <a:xfrm>
            <a:off x="817581" y="2041031"/>
            <a:ext cx="7175351" cy="1793167"/>
          </a:xfrm>
        </p:spPr>
        <p:txBody>
          <a:bodyPr/>
          <a:lstStyle/>
          <a:p>
            <a:r>
              <a:rPr lang="en-US" dirty="0" smtClean="0"/>
              <a:t>Real Time Parking Space Availability</a:t>
            </a:r>
            <a:endParaRPr lang="en-US" dirty="0"/>
          </a:p>
        </p:txBody>
      </p:sp>
    </p:spTree>
    <p:extLst>
      <p:ext uri="{BB962C8B-B14F-4D97-AF65-F5344CB8AC3E}">
        <p14:creationId xmlns:p14="http://schemas.microsoft.com/office/powerpoint/2010/main" val="1889901970"/>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09391"/>
            <a:ext cx="6512511" cy="1143000"/>
          </a:xfrm>
        </p:spPr>
        <p:txBody>
          <a:bodyPr/>
          <a:lstStyle/>
          <a:p>
            <a:pPr algn="l"/>
            <a:r>
              <a:rPr lang="en-US" dirty="0"/>
              <a:t>Application</a:t>
            </a:r>
          </a:p>
        </p:txBody>
      </p:sp>
      <p:pic>
        <p:nvPicPr>
          <p:cNvPr id="4" name="Picture 3"/>
          <p:cNvPicPr>
            <a:picLocks noChangeAspect="1"/>
          </p:cNvPicPr>
          <p:nvPr/>
        </p:nvPicPr>
        <p:blipFill>
          <a:blip r:embed="rId3"/>
          <a:stretch>
            <a:fillRect/>
          </a:stretch>
        </p:blipFill>
        <p:spPr>
          <a:xfrm>
            <a:off x="1345259" y="1514592"/>
            <a:ext cx="6330753" cy="4195704"/>
          </a:xfrm>
          <a:prstGeom prst="rect">
            <a:avLst/>
          </a:prstGeom>
        </p:spPr>
      </p:pic>
      <p:pic>
        <p:nvPicPr>
          <p:cNvPr id="7" name="Picture 6"/>
          <p:cNvPicPr>
            <a:picLocks noChangeAspect="1"/>
          </p:cNvPicPr>
          <p:nvPr/>
        </p:nvPicPr>
        <p:blipFill>
          <a:blip r:embed="rId4"/>
          <a:stretch>
            <a:fillRect/>
          </a:stretch>
        </p:blipFill>
        <p:spPr>
          <a:xfrm>
            <a:off x="1345259" y="1514592"/>
            <a:ext cx="6330753" cy="4195704"/>
          </a:xfrm>
          <a:prstGeom prst="rect">
            <a:avLst/>
          </a:prstGeom>
        </p:spPr>
      </p:pic>
      <p:sp>
        <p:nvSpPr>
          <p:cNvPr id="8" name="TextBox 7"/>
          <p:cNvSpPr txBox="1"/>
          <p:nvPr/>
        </p:nvSpPr>
        <p:spPr>
          <a:xfrm>
            <a:off x="3756137" y="447704"/>
            <a:ext cx="3085630" cy="461665"/>
          </a:xfrm>
          <a:prstGeom prst="rect">
            <a:avLst/>
          </a:prstGeom>
          <a:noFill/>
        </p:spPr>
        <p:txBody>
          <a:bodyPr wrap="square" rtlCol="0">
            <a:spAutoFit/>
          </a:bodyPr>
          <a:lstStyle/>
          <a:p>
            <a:r>
              <a:rPr lang="en-US" sz="2400" b="1" dirty="0" smtClean="0">
                <a:gradFill>
                  <a:gsLst>
                    <a:gs pos="0">
                      <a:schemeClr val="tx1"/>
                    </a:gs>
                    <a:gs pos="40000">
                      <a:schemeClr val="tx1">
                        <a:lumMod val="75000"/>
                        <a:lumOff val="25000"/>
                      </a:schemeClr>
                    </a:gs>
                    <a:gs pos="100000">
                      <a:schemeClr val="tx2">
                        <a:alpha val="65000"/>
                      </a:schemeClr>
                    </a:gs>
                  </a:gsLst>
                  <a:lin ang="5400000" scaled="0"/>
                </a:gradFill>
                <a:effectLst>
                  <a:reflection blurRad="6350" stA="55000" endA="300" endPos="45500" dir="5400000" sy="-100000" algn="bl" rotWithShape="0"/>
                </a:effectLst>
                <a:latin typeface="+mj-lt"/>
                <a:ea typeface="+mj-ea"/>
                <a:cs typeface="+mj-cs"/>
              </a:rPr>
              <a:t>( Lines and Corners)</a:t>
            </a:r>
            <a:endParaRPr lang="en-US" sz="2400" b="1" dirty="0">
              <a:gradFill>
                <a:gsLst>
                  <a:gs pos="0">
                    <a:schemeClr val="tx1"/>
                  </a:gs>
                  <a:gs pos="40000">
                    <a:schemeClr val="tx1">
                      <a:lumMod val="75000"/>
                      <a:lumOff val="25000"/>
                    </a:schemeClr>
                  </a:gs>
                  <a:gs pos="100000">
                    <a:schemeClr val="tx2">
                      <a:alpha val="65000"/>
                    </a:schemeClr>
                  </a:gs>
                </a:gsLst>
                <a:lin ang="5400000" scaled="0"/>
              </a:gradFill>
              <a:effectLst>
                <a:reflection blurRad="6350" stA="55000" endA="300" endPos="45500" dir="5400000" sy="-100000" algn="bl" rotWithShape="0"/>
              </a:effectLst>
              <a:latin typeface="+mj-lt"/>
              <a:ea typeface="+mj-ea"/>
              <a:cs typeface="+mj-cs"/>
            </a:endParaRPr>
          </a:p>
        </p:txBody>
      </p:sp>
    </p:spTree>
    <p:extLst>
      <p:ext uri="{BB962C8B-B14F-4D97-AF65-F5344CB8AC3E}">
        <p14:creationId xmlns:p14="http://schemas.microsoft.com/office/powerpoint/2010/main" val="1104896251"/>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09391"/>
            <a:ext cx="6512511" cy="1143000"/>
          </a:xfrm>
        </p:spPr>
        <p:txBody>
          <a:bodyPr/>
          <a:lstStyle/>
          <a:p>
            <a:pPr algn="l"/>
            <a:r>
              <a:rPr lang="en-US" dirty="0" smtClean="0"/>
              <a:t>Problems</a:t>
            </a:r>
            <a:endParaRPr lang="en-US" dirty="0"/>
          </a:p>
        </p:txBody>
      </p:sp>
      <p:sp>
        <p:nvSpPr>
          <p:cNvPr id="5" name="Content Placeholder 2"/>
          <p:cNvSpPr txBox="1">
            <a:spLocks/>
          </p:cNvSpPr>
          <p:nvPr/>
        </p:nvSpPr>
        <p:spPr>
          <a:xfrm>
            <a:off x="1210734" y="1890513"/>
            <a:ext cx="6400800" cy="3474720"/>
          </a:xfrm>
          <a:prstGeom prst="rect">
            <a:avLst/>
          </a:prstGeom>
        </p:spPr>
        <p:txBody>
          <a:bodyPr vert="horz" lIns="91440" tIns="45720" rIns="91440" bIns="45720" rtlCol="0">
            <a:normAutofit/>
          </a:bodyPr>
          <a:lstStyle>
            <a:lvl1pPr marL="22860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2200" kern="1200">
                <a:solidFill>
                  <a:schemeClr val="tx1">
                    <a:lumMod val="75000"/>
                    <a:lumOff val="25000"/>
                  </a:schemeClr>
                </a:solidFill>
                <a:latin typeface="+mn-lt"/>
                <a:ea typeface="+mn-ea"/>
                <a:cs typeface="+mn-cs"/>
              </a:defRPr>
            </a:lvl1pPr>
            <a:lvl2pPr marL="54864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2000" kern="1200">
                <a:solidFill>
                  <a:schemeClr val="tx1">
                    <a:lumMod val="75000"/>
                    <a:lumOff val="25000"/>
                  </a:schemeClr>
                </a:solidFill>
                <a:latin typeface="+mn-lt"/>
                <a:ea typeface="+mn-ea"/>
                <a:cs typeface="+mn-cs"/>
              </a:defRPr>
            </a:lvl2pPr>
            <a:lvl3pPr marL="82296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800" kern="1200">
                <a:solidFill>
                  <a:schemeClr val="tx1">
                    <a:lumMod val="75000"/>
                    <a:lumOff val="25000"/>
                  </a:schemeClr>
                </a:solidFill>
                <a:latin typeface="+mn-lt"/>
                <a:ea typeface="+mn-ea"/>
                <a:cs typeface="+mn-cs"/>
              </a:defRPr>
            </a:lvl3pPr>
            <a:lvl4pPr marL="109728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600" kern="1200">
                <a:solidFill>
                  <a:schemeClr val="tx1">
                    <a:lumMod val="75000"/>
                    <a:lumOff val="25000"/>
                  </a:schemeClr>
                </a:solidFill>
                <a:latin typeface="+mn-lt"/>
                <a:ea typeface="+mn-ea"/>
                <a:cs typeface="+mn-cs"/>
              </a:defRPr>
            </a:lvl4pPr>
            <a:lvl5pPr marL="1389888"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5pPr>
            <a:lvl6pPr marL="1664208"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6pPr>
            <a:lvl7pPr marL="196596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7pPr>
            <a:lvl8pPr marL="228600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8pPr>
            <a:lvl9pPr marL="2587752"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9pPr>
          </a:lstStyle>
          <a:p>
            <a:r>
              <a:rPr lang="en-US" dirty="0" smtClean="0"/>
              <a:t>A real </a:t>
            </a:r>
            <a:r>
              <a:rPr lang="en-US" dirty="0"/>
              <a:t>t</a:t>
            </a:r>
            <a:r>
              <a:rPr lang="en-US" dirty="0" smtClean="0"/>
              <a:t>ime robust parking space identification algorithm is possible, but not 100% </a:t>
            </a:r>
          </a:p>
          <a:p>
            <a:r>
              <a:rPr lang="en-US" dirty="0" smtClean="0"/>
              <a:t>We choose to move to Stage 2</a:t>
            </a:r>
            <a:endParaRPr lang="en-US" dirty="0"/>
          </a:p>
        </p:txBody>
      </p:sp>
      <p:grpSp>
        <p:nvGrpSpPr>
          <p:cNvPr id="6" name="Group 5"/>
          <p:cNvGrpSpPr/>
          <p:nvPr/>
        </p:nvGrpSpPr>
        <p:grpSpPr>
          <a:xfrm>
            <a:off x="2946681" y="4011653"/>
            <a:ext cx="4664853" cy="1477328"/>
            <a:chOff x="2946681" y="4011653"/>
            <a:chExt cx="4664853" cy="1477328"/>
          </a:xfrm>
        </p:grpSpPr>
        <p:sp>
          <p:nvSpPr>
            <p:cNvPr id="3" name="Rectangle 2"/>
            <p:cNvSpPr/>
            <p:nvPr/>
          </p:nvSpPr>
          <p:spPr>
            <a:xfrm>
              <a:off x="2946681" y="4011653"/>
              <a:ext cx="4572000" cy="1477328"/>
            </a:xfrm>
            <a:prstGeom prst="rect">
              <a:avLst/>
            </a:prstGeom>
          </p:spPr>
          <p:txBody>
            <a:bodyPr>
              <a:spAutoFit/>
            </a:bodyPr>
            <a:lstStyle/>
            <a:p>
              <a:pPr marL="822960" lvl="1" indent="-457200">
                <a:buFont typeface="+mj-lt"/>
                <a:buAutoNum type="arabicPeriod"/>
              </a:pPr>
              <a:r>
                <a:rPr lang="en-US" dirty="0"/>
                <a:t>Automatic parking space discovery</a:t>
              </a:r>
              <a:br>
                <a:rPr lang="en-US" dirty="0"/>
              </a:br>
              <a:endParaRPr lang="en-US" dirty="0"/>
            </a:p>
            <a:p>
              <a:pPr marL="822960" lvl="1" indent="-457200">
                <a:buFont typeface="+mj-lt"/>
                <a:buAutoNum type="arabicPeriod"/>
              </a:pPr>
              <a:r>
                <a:rPr lang="en-US" dirty="0"/>
                <a:t>Identifying spaces as available</a:t>
              </a:r>
              <a:br>
                <a:rPr lang="en-US" dirty="0"/>
              </a:br>
              <a:endParaRPr lang="en-US" dirty="0"/>
            </a:p>
            <a:p>
              <a:pPr marL="822960" lvl="1" indent="-457200">
                <a:buFont typeface="+mj-lt"/>
                <a:buAutoNum type="arabicPeriod"/>
              </a:pPr>
              <a:r>
                <a:rPr lang="en-US" dirty="0"/>
                <a:t>Mobile application showing results </a:t>
              </a:r>
            </a:p>
          </p:txBody>
        </p:sp>
        <p:sp>
          <p:nvSpPr>
            <p:cNvPr id="4" name="Rectangle 3"/>
            <p:cNvSpPr/>
            <p:nvPr/>
          </p:nvSpPr>
          <p:spPr>
            <a:xfrm>
              <a:off x="3097857" y="4499817"/>
              <a:ext cx="4513677" cy="565230"/>
            </a:xfrm>
            <a:prstGeom prst="rect">
              <a:avLst/>
            </a:prstGeom>
            <a:noFill/>
            <a:ln>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54000051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09391"/>
            <a:ext cx="6512511" cy="1143000"/>
          </a:xfrm>
        </p:spPr>
        <p:txBody>
          <a:bodyPr/>
          <a:lstStyle/>
          <a:p>
            <a:pPr algn="l"/>
            <a:r>
              <a:rPr lang="en-US" dirty="0" smtClean="0"/>
              <a:t>Identifying spaces </a:t>
            </a:r>
            <a:endParaRPr lang="en-US" dirty="0"/>
          </a:p>
        </p:txBody>
      </p:sp>
      <p:sp>
        <p:nvSpPr>
          <p:cNvPr id="5" name="Content Placeholder 2"/>
          <p:cNvSpPr txBox="1">
            <a:spLocks/>
          </p:cNvSpPr>
          <p:nvPr/>
        </p:nvSpPr>
        <p:spPr>
          <a:xfrm>
            <a:off x="1210734" y="1890513"/>
            <a:ext cx="6400800" cy="3474720"/>
          </a:xfrm>
          <a:prstGeom prst="rect">
            <a:avLst/>
          </a:prstGeom>
        </p:spPr>
        <p:txBody>
          <a:bodyPr vert="horz" lIns="91440" tIns="45720" rIns="91440" bIns="45720" rtlCol="0">
            <a:normAutofit/>
          </a:bodyPr>
          <a:lstStyle>
            <a:lvl1pPr marL="22860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2200" kern="1200">
                <a:solidFill>
                  <a:schemeClr val="tx1">
                    <a:lumMod val="75000"/>
                    <a:lumOff val="25000"/>
                  </a:schemeClr>
                </a:solidFill>
                <a:latin typeface="+mn-lt"/>
                <a:ea typeface="+mn-ea"/>
                <a:cs typeface="+mn-cs"/>
              </a:defRPr>
            </a:lvl1pPr>
            <a:lvl2pPr marL="54864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2000" kern="1200">
                <a:solidFill>
                  <a:schemeClr val="tx1">
                    <a:lumMod val="75000"/>
                    <a:lumOff val="25000"/>
                  </a:schemeClr>
                </a:solidFill>
                <a:latin typeface="+mn-lt"/>
                <a:ea typeface="+mn-ea"/>
                <a:cs typeface="+mn-cs"/>
              </a:defRPr>
            </a:lvl2pPr>
            <a:lvl3pPr marL="82296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800" kern="1200">
                <a:solidFill>
                  <a:schemeClr val="tx1">
                    <a:lumMod val="75000"/>
                    <a:lumOff val="25000"/>
                  </a:schemeClr>
                </a:solidFill>
                <a:latin typeface="+mn-lt"/>
                <a:ea typeface="+mn-ea"/>
                <a:cs typeface="+mn-cs"/>
              </a:defRPr>
            </a:lvl3pPr>
            <a:lvl4pPr marL="109728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600" kern="1200">
                <a:solidFill>
                  <a:schemeClr val="tx1">
                    <a:lumMod val="75000"/>
                    <a:lumOff val="25000"/>
                  </a:schemeClr>
                </a:solidFill>
                <a:latin typeface="+mn-lt"/>
                <a:ea typeface="+mn-ea"/>
                <a:cs typeface="+mn-cs"/>
              </a:defRPr>
            </a:lvl4pPr>
            <a:lvl5pPr marL="1389888"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5pPr>
            <a:lvl6pPr marL="1664208"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6pPr>
            <a:lvl7pPr marL="196596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7pPr>
            <a:lvl8pPr marL="228600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8pPr>
            <a:lvl9pPr marL="2587752"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9pPr>
          </a:lstStyle>
          <a:p>
            <a:r>
              <a:rPr lang="en-US" dirty="0" smtClean="0"/>
              <a:t>Physically identifying the spaces.</a:t>
            </a:r>
          </a:p>
          <a:p>
            <a:r>
              <a:rPr lang="en-US" dirty="0" smtClean="0"/>
              <a:t>Setting some threshold value.</a:t>
            </a:r>
          </a:p>
          <a:p>
            <a:r>
              <a:rPr lang="en-US" dirty="0" smtClean="0"/>
              <a:t>Calculating the average color.</a:t>
            </a:r>
          </a:p>
          <a:p>
            <a:r>
              <a:rPr lang="en-US" dirty="0" smtClean="0"/>
              <a:t>Finally, detecting the empty spaces.</a:t>
            </a:r>
          </a:p>
          <a:p>
            <a:endParaRPr lang="en-US" dirty="0"/>
          </a:p>
        </p:txBody>
      </p:sp>
    </p:spTree>
    <p:extLst>
      <p:ext uri="{BB962C8B-B14F-4D97-AF65-F5344CB8AC3E}">
        <p14:creationId xmlns:p14="http://schemas.microsoft.com/office/powerpoint/2010/main" val="2540000511"/>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330577" y="1610017"/>
            <a:ext cx="6284147" cy="4191896"/>
          </a:xfrm>
          <a:prstGeom prst="rect">
            <a:avLst/>
          </a:prstGeom>
        </p:spPr>
      </p:pic>
      <p:sp>
        <p:nvSpPr>
          <p:cNvPr id="5" name="Title 1"/>
          <p:cNvSpPr>
            <a:spLocks noGrp="1"/>
          </p:cNvSpPr>
          <p:nvPr>
            <p:ph type="title"/>
          </p:nvPr>
        </p:nvSpPr>
        <p:spPr>
          <a:xfrm>
            <a:off x="0" y="209391"/>
            <a:ext cx="6512511" cy="1143000"/>
          </a:xfrm>
        </p:spPr>
        <p:txBody>
          <a:bodyPr/>
          <a:lstStyle/>
          <a:p>
            <a:pPr algn="l"/>
            <a:r>
              <a:rPr lang="en-US" dirty="0" smtClean="0"/>
              <a:t>Identifying spaces </a:t>
            </a:r>
            <a:endParaRPr lang="en-US" dirty="0"/>
          </a:p>
        </p:txBody>
      </p:sp>
      <p:cxnSp>
        <p:nvCxnSpPr>
          <p:cNvPr id="3" name="Straight Connector 2"/>
          <p:cNvCxnSpPr/>
          <p:nvPr/>
        </p:nvCxnSpPr>
        <p:spPr>
          <a:xfrm flipV="1">
            <a:off x="2532802" y="4685737"/>
            <a:ext cx="386855" cy="1046196"/>
          </a:xfrm>
          <a:prstGeom prst="line">
            <a:avLst/>
          </a:prstGeom>
          <a:ln w="31750">
            <a:solidFill>
              <a:srgbClr val="8FE81C"/>
            </a:solidFill>
          </a:ln>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flipH="1">
            <a:off x="2087033" y="4687228"/>
            <a:ext cx="832624" cy="18749"/>
          </a:xfrm>
          <a:prstGeom prst="line">
            <a:avLst/>
          </a:prstGeom>
          <a:ln w="31750">
            <a:solidFill>
              <a:srgbClr val="8FE81C"/>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V="1">
            <a:off x="1566333" y="4705978"/>
            <a:ext cx="520700" cy="1025955"/>
          </a:xfrm>
          <a:prstGeom prst="line">
            <a:avLst/>
          </a:prstGeom>
          <a:ln w="31750">
            <a:solidFill>
              <a:srgbClr val="8FE81C"/>
            </a:solidFill>
          </a:ln>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1566333" y="5731933"/>
            <a:ext cx="966469" cy="0"/>
          </a:xfrm>
          <a:prstGeom prst="line">
            <a:avLst/>
          </a:prstGeom>
          <a:ln w="31750">
            <a:solidFill>
              <a:srgbClr val="8FE81C"/>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6201834" y="3893177"/>
            <a:ext cx="757766" cy="0"/>
          </a:xfrm>
          <a:prstGeom prst="line">
            <a:avLst/>
          </a:prstGeom>
          <a:ln w="31750">
            <a:solidFill>
              <a:srgbClr val="8FE81C"/>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6311900" y="4655177"/>
            <a:ext cx="876300" cy="0"/>
          </a:xfrm>
          <a:prstGeom prst="line">
            <a:avLst/>
          </a:prstGeom>
          <a:ln w="31750">
            <a:solidFill>
              <a:srgbClr val="8FE81C"/>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flipV="1">
            <a:off x="6201833" y="3893177"/>
            <a:ext cx="110067" cy="762000"/>
          </a:xfrm>
          <a:prstGeom prst="line">
            <a:avLst/>
          </a:prstGeom>
          <a:ln w="31750">
            <a:solidFill>
              <a:srgbClr val="8FE81C"/>
            </a:solidFill>
          </a:ln>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flipH="1" flipV="1">
            <a:off x="6959600" y="3893177"/>
            <a:ext cx="228601" cy="762000"/>
          </a:xfrm>
          <a:prstGeom prst="line">
            <a:avLst/>
          </a:prstGeom>
          <a:ln w="31750">
            <a:solidFill>
              <a:srgbClr val="8FE81C"/>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804534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0" y="209391"/>
            <a:ext cx="6512511" cy="1143000"/>
          </a:xfrm>
        </p:spPr>
        <p:txBody>
          <a:bodyPr/>
          <a:lstStyle/>
          <a:p>
            <a:pPr algn="l"/>
            <a:r>
              <a:rPr lang="en-US" dirty="0" smtClean="0"/>
              <a:t>Identifying </a:t>
            </a:r>
            <a:r>
              <a:rPr lang="en-US" dirty="0" smtClean="0"/>
              <a:t>colors</a:t>
            </a:r>
            <a:endParaRPr lang="en-US" dirty="0"/>
          </a:p>
        </p:txBody>
      </p:sp>
      <p:pic>
        <p:nvPicPr>
          <p:cNvPr id="2" name="Picture 1" descr="ParkingSpace1_gray.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5729" y="2341034"/>
            <a:ext cx="1498600" cy="2819400"/>
          </a:xfrm>
          <a:prstGeom prst="rect">
            <a:avLst/>
          </a:prstGeom>
        </p:spPr>
      </p:pic>
      <p:pic>
        <p:nvPicPr>
          <p:cNvPr id="6" name="Picture 5" descr="ParkingSpace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49038" y="2341034"/>
            <a:ext cx="1498600" cy="2819400"/>
          </a:xfrm>
          <a:prstGeom prst="rect">
            <a:avLst/>
          </a:prstGeom>
        </p:spPr>
      </p:pic>
      <p:pic>
        <p:nvPicPr>
          <p:cNvPr id="11" name="Picture 10" descr="Screen Shot 2015-04-17 at 3.56.57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50877" y="2341034"/>
            <a:ext cx="1511300" cy="2819400"/>
          </a:xfrm>
          <a:prstGeom prst="rect">
            <a:avLst/>
          </a:prstGeom>
        </p:spPr>
      </p:pic>
      <p:pic>
        <p:nvPicPr>
          <p:cNvPr id="12" name="Picture 11" descr="ParkingSpace2_gray.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03018" y="2341034"/>
            <a:ext cx="1511300" cy="2819400"/>
          </a:xfrm>
          <a:prstGeom prst="rect">
            <a:avLst/>
          </a:prstGeom>
        </p:spPr>
      </p:pic>
      <p:sp>
        <p:nvSpPr>
          <p:cNvPr id="13" name="TextBox 12"/>
          <p:cNvSpPr txBox="1"/>
          <p:nvPr/>
        </p:nvSpPr>
        <p:spPr>
          <a:xfrm>
            <a:off x="1587501" y="5334001"/>
            <a:ext cx="1765297" cy="646331"/>
          </a:xfrm>
          <a:prstGeom prst="rect">
            <a:avLst/>
          </a:prstGeom>
          <a:noFill/>
        </p:spPr>
        <p:txBody>
          <a:bodyPr wrap="square" rtlCol="0">
            <a:spAutoFit/>
          </a:bodyPr>
          <a:lstStyle/>
          <a:p>
            <a:pPr algn="ctr"/>
            <a:r>
              <a:rPr lang="en-US" dirty="0" smtClean="0"/>
              <a:t>Example Space</a:t>
            </a:r>
          </a:p>
          <a:p>
            <a:pPr algn="ctr"/>
            <a:r>
              <a:rPr lang="en-US" dirty="0" smtClean="0"/>
              <a:t>Dark</a:t>
            </a:r>
            <a:endParaRPr lang="en-US" dirty="0"/>
          </a:p>
        </p:txBody>
      </p:sp>
      <p:sp>
        <p:nvSpPr>
          <p:cNvPr id="20" name="TextBox 19"/>
          <p:cNvSpPr txBox="1"/>
          <p:nvPr/>
        </p:nvSpPr>
        <p:spPr>
          <a:xfrm>
            <a:off x="5933016" y="5334001"/>
            <a:ext cx="1765297" cy="646331"/>
          </a:xfrm>
          <a:prstGeom prst="rect">
            <a:avLst/>
          </a:prstGeom>
          <a:noFill/>
        </p:spPr>
        <p:txBody>
          <a:bodyPr wrap="square" rtlCol="0">
            <a:spAutoFit/>
          </a:bodyPr>
          <a:lstStyle/>
          <a:p>
            <a:pPr algn="ctr"/>
            <a:r>
              <a:rPr lang="en-US" dirty="0" smtClean="0"/>
              <a:t>Example Space</a:t>
            </a:r>
          </a:p>
          <a:p>
            <a:pPr algn="ctr"/>
            <a:r>
              <a:rPr lang="en-US" dirty="0"/>
              <a:t>L</a:t>
            </a:r>
            <a:r>
              <a:rPr lang="en-US" dirty="0" smtClean="0"/>
              <a:t>ight</a:t>
            </a:r>
            <a:endParaRPr lang="en-US" dirty="0"/>
          </a:p>
        </p:txBody>
      </p:sp>
      <p:sp>
        <p:nvSpPr>
          <p:cNvPr id="24" name="TextBox 23"/>
          <p:cNvSpPr txBox="1"/>
          <p:nvPr/>
        </p:nvSpPr>
        <p:spPr>
          <a:xfrm>
            <a:off x="4950877" y="1530852"/>
            <a:ext cx="1511300" cy="369332"/>
          </a:xfrm>
          <a:prstGeom prst="rect">
            <a:avLst/>
          </a:prstGeom>
          <a:noFill/>
        </p:spPr>
        <p:txBody>
          <a:bodyPr wrap="square" rtlCol="0">
            <a:spAutoFit/>
          </a:bodyPr>
          <a:lstStyle/>
          <a:p>
            <a:pPr algn="ctr"/>
            <a:r>
              <a:rPr lang="en-US" dirty="0" smtClean="0"/>
              <a:t>Color</a:t>
            </a:r>
          </a:p>
        </p:txBody>
      </p:sp>
      <p:sp>
        <p:nvSpPr>
          <p:cNvPr id="25" name="TextBox 24"/>
          <p:cNvSpPr txBox="1"/>
          <p:nvPr/>
        </p:nvSpPr>
        <p:spPr>
          <a:xfrm>
            <a:off x="2849038" y="1530852"/>
            <a:ext cx="1511300" cy="369332"/>
          </a:xfrm>
          <a:prstGeom prst="rect">
            <a:avLst/>
          </a:prstGeom>
          <a:noFill/>
        </p:spPr>
        <p:txBody>
          <a:bodyPr wrap="square" rtlCol="0">
            <a:spAutoFit/>
          </a:bodyPr>
          <a:lstStyle/>
          <a:p>
            <a:pPr algn="ctr"/>
            <a:r>
              <a:rPr lang="en-US" dirty="0" smtClean="0"/>
              <a:t>Color</a:t>
            </a:r>
          </a:p>
        </p:txBody>
      </p:sp>
      <p:sp>
        <p:nvSpPr>
          <p:cNvPr id="26" name="TextBox 25"/>
          <p:cNvSpPr txBox="1"/>
          <p:nvPr/>
        </p:nvSpPr>
        <p:spPr>
          <a:xfrm>
            <a:off x="575729" y="1530852"/>
            <a:ext cx="1511300" cy="369332"/>
          </a:xfrm>
          <a:prstGeom prst="rect">
            <a:avLst/>
          </a:prstGeom>
          <a:noFill/>
        </p:spPr>
        <p:txBody>
          <a:bodyPr wrap="square" rtlCol="0">
            <a:spAutoFit/>
          </a:bodyPr>
          <a:lstStyle/>
          <a:p>
            <a:pPr algn="ctr"/>
            <a:r>
              <a:rPr lang="en-US" dirty="0" smtClean="0"/>
              <a:t>Gray Scale</a:t>
            </a:r>
          </a:p>
        </p:txBody>
      </p:sp>
      <p:sp>
        <p:nvSpPr>
          <p:cNvPr id="28" name="TextBox 27"/>
          <p:cNvSpPr txBox="1"/>
          <p:nvPr/>
        </p:nvSpPr>
        <p:spPr>
          <a:xfrm>
            <a:off x="7205131" y="1530852"/>
            <a:ext cx="1511300" cy="369332"/>
          </a:xfrm>
          <a:prstGeom prst="rect">
            <a:avLst/>
          </a:prstGeom>
          <a:noFill/>
        </p:spPr>
        <p:txBody>
          <a:bodyPr wrap="square" rtlCol="0">
            <a:spAutoFit/>
          </a:bodyPr>
          <a:lstStyle/>
          <a:p>
            <a:pPr algn="ctr"/>
            <a:r>
              <a:rPr lang="en-US" dirty="0" smtClean="0"/>
              <a:t>Gray Scale</a:t>
            </a:r>
          </a:p>
        </p:txBody>
      </p:sp>
      <p:cxnSp>
        <p:nvCxnSpPr>
          <p:cNvPr id="15" name="Straight Arrow Connector 14"/>
          <p:cNvCxnSpPr/>
          <p:nvPr/>
        </p:nvCxnSpPr>
        <p:spPr>
          <a:xfrm>
            <a:off x="6529910" y="3090333"/>
            <a:ext cx="548223" cy="0"/>
          </a:xfrm>
          <a:prstGeom prst="straightConnector1">
            <a:avLst/>
          </a:prstGeom>
          <a:ln w="38100" cmpd="sng">
            <a:solidFill>
              <a:schemeClr val="tx1">
                <a:lumMod val="50000"/>
                <a:lumOff val="5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a:off x="6529910" y="4191000"/>
            <a:ext cx="548223" cy="0"/>
          </a:xfrm>
          <a:prstGeom prst="straightConnector1">
            <a:avLst/>
          </a:prstGeom>
          <a:ln w="38100" cmpd="sng">
            <a:solidFill>
              <a:schemeClr val="tx1">
                <a:lumMod val="50000"/>
                <a:lumOff val="5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p:nvPr/>
        </p:nvCxnSpPr>
        <p:spPr>
          <a:xfrm flipH="1">
            <a:off x="2173814" y="3090333"/>
            <a:ext cx="548223" cy="1"/>
          </a:xfrm>
          <a:prstGeom prst="straightConnector1">
            <a:avLst/>
          </a:prstGeom>
          <a:ln w="38100" cmpd="sng">
            <a:solidFill>
              <a:schemeClr val="tx1">
                <a:lumMod val="50000"/>
                <a:lumOff val="5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flipH="1">
            <a:off x="2173814" y="4190999"/>
            <a:ext cx="548223" cy="1"/>
          </a:xfrm>
          <a:prstGeom prst="straightConnector1">
            <a:avLst/>
          </a:prstGeom>
          <a:ln w="38100" cmpd="sng">
            <a:solidFill>
              <a:schemeClr val="tx1">
                <a:lumMod val="50000"/>
                <a:lumOff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32" name="Rectangle 31"/>
          <p:cNvSpPr/>
          <p:nvPr/>
        </p:nvSpPr>
        <p:spPr>
          <a:xfrm>
            <a:off x="7078133" y="1967109"/>
            <a:ext cx="1811867" cy="261610"/>
          </a:xfrm>
          <a:prstGeom prst="rect">
            <a:avLst/>
          </a:prstGeom>
        </p:spPr>
        <p:txBody>
          <a:bodyPr wrap="square">
            <a:spAutoFit/>
          </a:bodyPr>
          <a:lstStyle/>
          <a:p>
            <a:r>
              <a:rPr lang="en-US" sz="1050" dirty="0" smtClean="0"/>
              <a:t>[</a:t>
            </a:r>
            <a:r>
              <a:rPr lang="en-US" sz="1050" dirty="0"/>
              <a:t>r</a:t>
            </a:r>
            <a:r>
              <a:rPr lang="en-US" sz="1050" dirty="0" smtClean="0"/>
              <a:t>]=&gt;106 </a:t>
            </a:r>
            <a:r>
              <a:rPr lang="en-US" sz="1050" dirty="0"/>
              <a:t>[g</a:t>
            </a:r>
            <a:r>
              <a:rPr lang="en-US" sz="1050" dirty="0" smtClean="0"/>
              <a:t>]=&gt;106 </a:t>
            </a:r>
            <a:r>
              <a:rPr lang="en-US" sz="1050" dirty="0"/>
              <a:t>[</a:t>
            </a:r>
            <a:r>
              <a:rPr lang="en-US" sz="1050" dirty="0" smtClean="0"/>
              <a:t>b]=&gt;106</a:t>
            </a:r>
            <a:endParaRPr lang="en-US" sz="1050" dirty="0"/>
          </a:p>
        </p:txBody>
      </p:sp>
      <p:sp>
        <p:nvSpPr>
          <p:cNvPr id="33" name="Rectangle 32"/>
          <p:cNvSpPr/>
          <p:nvPr/>
        </p:nvSpPr>
        <p:spPr>
          <a:xfrm>
            <a:off x="533394" y="1967109"/>
            <a:ext cx="1706024" cy="261610"/>
          </a:xfrm>
          <a:prstGeom prst="rect">
            <a:avLst/>
          </a:prstGeom>
        </p:spPr>
        <p:txBody>
          <a:bodyPr wrap="square">
            <a:spAutoFit/>
          </a:bodyPr>
          <a:lstStyle/>
          <a:p>
            <a:r>
              <a:rPr lang="en-US" sz="1050" dirty="0" smtClean="0"/>
              <a:t>[</a:t>
            </a:r>
            <a:r>
              <a:rPr lang="en-US" sz="1050" dirty="0"/>
              <a:t>r</a:t>
            </a:r>
            <a:r>
              <a:rPr lang="en-US" sz="1050" dirty="0" smtClean="0"/>
              <a:t>]=&gt;57 [</a:t>
            </a:r>
            <a:r>
              <a:rPr lang="en-US" sz="1050" dirty="0"/>
              <a:t>g</a:t>
            </a:r>
            <a:r>
              <a:rPr lang="en-US" sz="1050" dirty="0" smtClean="0"/>
              <a:t>]=&gt;57 [</a:t>
            </a:r>
            <a:r>
              <a:rPr lang="en-US" sz="1050" dirty="0"/>
              <a:t>b</a:t>
            </a:r>
            <a:r>
              <a:rPr lang="en-US" sz="1050" dirty="0" smtClean="0"/>
              <a:t>]=&gt;57</a:t>
            </a:r>
            <a:endParaRPr lang="en-US" sz="1050" dirty="0"/>
          </a:p>
        </p:txBody>
      </p:sp>
      <p:sp>
        <p:nvSpPr>
          <p:cNvPr id="34" name="Rectangle 33"/>
          <p:cNvSpPr/>
          <p:nvPr/>
        </p:nvSpPr>
        <p:spPr>
          <a:xfrm>
            <a:off x="2785539" y="1967109"/>
            <a:ext cx="1625601" cy="261610"/>
          </a:xfrm>
          <a:prstGeom prst="rect">
            <a:avLst/>
          </a:prstGeom>
        </p:spPr>
        <p:txBody>
          <a:bodyPr wrap="square">
            <a:spAutoFit/>
          </a:bodyPr>
          <a:lstStyle/>
          <a:p>
            <a:r>
              <a:rPr lang="en-US" sz="1050" dirty="0"/>
              <a:t>[r</a:t>
            </a:r>
            <a:r>
              <a:rPr lang="en-US" sz="1050" dirty="0" smtClean="0"/>
              <a:t>]=&gt;38 [</a:t>
            </a:r>
            <a:r>
              <a:rPr lang="en-US" sz="1050" dirty="0"/>
              <a:t>g</a:t>
            </a:r>
            <a:r>
              <a:rPr lang="en-US" sz="1050" dirty="0" smtClean="0"/>
              <a:t>]=&gt;64 [</a:t>
            </a:r>
            <a:r>
              <a:rPr lang="en-US" sz="1050" dirty="0"/>
              <a:t>b</a:t>
            </a:r>
            <a:r>
              <a:rPr lang="en-US" sz="1050" dirty="0" smtClean="0"/>
              <a:t>]=&gt;71</a:t>
            </a:r>
            <a:endParaRPr lang="en-US" sz="1050" dirty="0"/>
          </a:p>
        </p:txBody>
      </p:sp>
      <p:sp>
        <p:nvSpPr>
          <p:cNvPr id="35" name="Rectangle 34"/>
          <p:cNvSpPr/>
          <p:nvPr/>
        </p:nvSpPr>
        <p:spPr>
          <a:xfrm>
            <a:off x="4874687" y="1967109"/>
            <a:ext cx="1756824" cy="261610"/>
          </a:xfrm>
          <a:prstGeom prst="rect">
            <a:avLst/>
          </a:prstGeom>
        </p:spPr>
        <p:txBody>
          <a:bodyPr wrap="square">
            <a:spAutoFit/>
          </a:bodyPr>
          <a:lstStyle/>
          <a:p>
            <a:r>
              <a:rPr lang="en-US" sz="1050" dirty="0" smtClean="0"/>
              <a:t>[</a:t>
            </a:r>
            <a:r>
              <a:rPr lang="en-US" sz="1050" dirty="0"/>
              <a:t>r</a:t>
            </a:r>
            <a:r>
              <a:rPr lang="en-US" sz="1050" dirty="0" smtClean="0"/>
              <a:t>]=&gt;90 [</a:t>
            </a:r>
            <a:r>
              <a:rPr lang="en-US" sz="1050" dirty="0"/>
              <a:t>g</a:t>
            </a:r>
            <a:r>
              <a:rPr lang="en-US" sz="1050" dirty="0" smtClean="0"/>
              <a:t>]=&gt;111 [</a:t>
            </a:r>
            <a:r>
              <a:rPr lang="en-US" sz="1050" dirty="0"/>
              <a:t>b</a:t>
            </a:r>
            <a:r>
              <a:rPr lang="en-US" sz="1050" dirty="0" smtClean="0"/>
              <a:t>]=&gt;122</a:t>
            </a:r>
            <a:endParaRPr lang="en-US" sz="1050" dirty="0"/>
          </a:p>
        </p:txBody>
      </p:sp>
    </p:spTree>
    <p:extLst>
      <p:ext uri="{BB962C8B-B14F-4D97-AF65-F5344CB8AC3E}">
        <p14:creationId xmlns:p14="http://schemas.microsoft.com/office/powerpoint/2010/main" val="29095654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p:cNvPicPr>
            <a:picLocks noChangeAspect="1"/>
          </p:cNvPicPr>
          <p:nvPr/>
        </p:nvPicPr>
        <p:blipFill>
          <a:blip r:embed="rId2"/>
          <a:stretch>
            <a:fillRect/>
          </a:stretch>
        </p:blipFill>
        <p:spPr>
          <a:xfrm>
            <a:off x="5182638" y="739282"/>
            <a:ext cx="3401525" cy="5492640"/>
          </a:xfrm>
          <a:prstGeom prst="rect">
            <a:avLst/>
          </a:prstGeom>
        </p:spPr>
      </p:pic>
      <p:sp>
        <p:nvSpPr>
          <p:cNvPr id="5" name="Title 1"/>
          <p:cNvSpPr>
            <a:spLocks noGrp="1"/>
          </p:cNvSpPr>
          <p:nvPr>
            <p:ph type="title"/>
          </p:nvPr>
        </p:nvSpPr>
        <p:spPr>
          <a:xfrm>
            <a:off x="0" y="209391"/>
            <a:ext cx="6512511" cy="1143000"/>
          </a:xfrm>
        </p:spPr>
        <p:txBody>
          <a:bodyPr/>
          <a:lstStyle/>
          <a:p>
            <a:pPr algn="l"/>
            <a:r>
              <a:rPr lang="en-US" dirty="0" smtClean="0"/>
              <a:t>Identifying colors</a:t>
            </a:r>
            <a:endParaRPr lang="en-US" dirty="0"/>
          </a:p>
        </p:txBody>
      </p:sp>
      <p:sp>
        <p:nvSpPr>
          <p:cNvPr id="3" name="Rectangle 2"/>
          <p:cNvSpPr/>
          <p:nvPr/>
        </p:nvSpPr>
        <p:spPr>
          <a:xfrm>
            <a:off x="5427133" y="1786467"/>
            <a:ext cx="1456267" cy="2404533"/>
          </a:xfrm>
          <a:prstGeom prst="rect">
            <a:avLst/>
          </a:prstGeom>
          <a:noFill/>
          <a:ln>
            <a:solidFill>
              <a:schemeClr val="accent3">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 name="Straight Connector 6"/>
          <p:cNvCxnSpPr/>
          <p:nvPr/>
        </p:nvCxnSpPr>
        <p:spPr>
          <a:xfrm flipH="1" flipV="1">
            <a:off x="1545663" y="1447800"/>
            <a:ext cx="3881472" cy="338669"/>
          </a:xfrm>
          <a:prstGeom prst="line">
            <a:avLst/>
          </a:prstGeom>
          <a:ln>
            <a:solidFill>
              <a:schemeClr val="accent3">
                <a:lumMod val="75000"/>
              </a:schemeClr>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545663" y="4191001"/>
            <a:ext cx="3881471" cy="1012795"/>
          </a:xfrm>
          <a:prstGeom prst="line">
            <a:avLst/>
          </a:prstGeom>
          <a:ln>
            <a:solidFill>
              <a:schemeClr val="accent3">
                <a:lumMod val="75000"/>
              </a:schemeClr>
            </a:solidFill>
          </a:ln>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flipH="1" flipV="1">
            <a:off x="4055533" y="1447800"/>
            <a:ext cx="2827870" cy="338669"/>
          </a:xfrm>
          <a:prstGeom prst="line">
            <a:avLst/>
          </a:prstGeom>
          <a:ln>
            <a:solidFill>
              <a:schemeClr val="accent3">
                <a:lumMod val="75000"/>
              </a:schemeClr>
            </a:solidFill>
          </a:ln>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flipH="1">
            <a:off x="4055533" y="4191000"/>
            <a:ext cx="2827869" cy="1012796"/>
          </a:xfrm>
          <a:prstGeom prst="line">
            <a:avLst/>
          </a:prstGeom>
          <a:ln>
            <a:solidFill>
              <a:schemeClr val="accent3">
                <a:lumMod val="75000"/>
              </a:schemeClr>
            </a:solidFill>
          </a:ln>
        </p:spPr>
        <p:style>
          <a:lnRef idx="2">
            <a:schemeClr val="accent1"/>
          </a:lnRef>
          <a:fillRef idx="0">
            <a:schemeClr val="accent1"/>
          </a:fillRef>
          <a:effectRef idx="1">
            <a:schemeClr val="accent1"/>
          </a:effectRef>
          <a:fontRef idx="minor">
            <a:schemeClr val="tx1"/>
          </a:fontRef>
        </p:style>
      </p:cxnSp>
      <p:graphicFrame>
        <p:nvGraphicFramePr>
          <p:cNvPr id="2" name="Table 1"/>
          <p:cNvGraphicFramePr>
            <a:graphicFrameLocks noGrp="1"/>
          </p:cNvGraphicFramePr>
          <p:nvPr>
            <p:extLst>
              <p:ext uri="{D42A27DB-BD31-4B8C-83A1-F6EECF244321}">
                <p14:modId xmlns:p14="http://schemas.microsoft.com/office/powerpoint/2010/main" val="1936401136"/>
              </p:ext>
            </p:extLst>
          </p:nvPr>
        </p:nvGraphicFramePr>
        <p:xfrm>
          <a:off x="1545663" y="1447800"/>
          <a:ext cx="2509870" cy="3755996"/>
        </p:xfrm>
        <a:graphic>
          <a:graphicData uri="http://schemas.openxmlformats.org/drawingml/2006/table">
            <a:tbl>
              <a:tblPr firstRow="1" bandRow="1">
                <a:tableStyleId>{5C22544A-7EE6-4342-B048-85BDC9FD1C3A}</a:tableStyleId>
              </a:tblPr>
              <a:tblGrid>
                <a:gridCol w="435537"/>
                <a:gridCol w="414866"/>
                <a:gridCol w="397934"/>
                <a:gridCol w="440266"/>
                <a:gridCol w="397934"/>
                <a:gridCol w="423333"/>
              </a:tblGrid>
              <a:tr h="418436">
                <a:tc>
                  <a:txBody>
                    <a:bodyPr/>
                    <a:lstStyle/>
                    <a:p>
                      <a:r>
                        <a:rPr lang="en-US" sz="800" b="0" i="0" dirty="0" smtClean="0">
                          <a:solidFill>
                            <a:schemeClr val="tx1"/>
                          </a:solidFill>
                          <a:latin typeface="Courier New"/>
                        </a:rPr>
                        <a:t>0.42, 0.49, 0.52</a:t>
                      </a:r>
                      <a:endParaRPr lang="en-US" sz="800" b="0" i="0" dirty="0">
                        <a:solidFill>
                          <a:schemeClr val="tx1"/>
                        </a:solidFill>
                        <a:latin typeface="Courier New"/>
                      </a:endParaRPr>
                    </a:p>
                  </a:txBody>
                  <a:tcPr marL="0" marT="0" marB="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alpha val="77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b="0" i="0" dirty="0" smtClean="0">
                          <a:solidFill>
                            <a:schemeClr val="tx1"/>
                          </a:solidFill>
                          <a:latin typeface="Courier New"/>
                        </a:rPr>
                        <a:t>0.43, 0.49, 0.52</a:t>
                      </a:r>
                      <a:endParaRPr lang="en-US" sz="800" b="0" i="0" dirty="0" smtClean="0">
                        <a:solidFill>
                          <a:schemeClr val="tx1"/>
                        </a:solidFill>
                        <a:latin typeface="Courier New"/>
                      </a:endParaRPr>
                    </a:p>
                  </a:txBody>
                  <a:tcPr marL="0" marT="0" marB="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alpha val="77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b="0" i="0" dirty="0" smtClean="0">
                          <a:solidFill>
                            <a:schemeClr val="tx1"/>
                          </a:solidFill>
                          <a:latin typeface="Courier New"/>
                        </a:rPr>
                        <a:t>0.21, 0.29, 0.33</a:t>
                      </a:r>
                    </a:p>
                  </a:txBody>
                  <a:tcPr marL="0" marT="0" marB="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alpha val="77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b="0" i="0" dirty="0" smtClean="0">
                          <a:solidFill>
                            <a:schemeClr val="tx1"/>
                          </a:solidFill>
                          <a:latin typeface="Courier New"/>
                        </a:rPr>
                        <a:t>0.43, 0.51, 0.53</a:t>
                      </a:r>
                      <a:endParaRPr lang="en-US" sz="800" b="0" i="0" dirty="0" smtClean="0">
                        <a:solidFill>
                          <a:schemeClr val="tx1"/>
                        </a:solidFill>
                        <a:latin typeface="Courier New"/>
                      </a:endParaRPr>
                    </a:p>
                  </a:txBody>
                  <a:tcPr marL="0" marT="0" marB="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alpha val="77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b="0" i="0" dirty="0" smtClean="0">
                          <a:solidFill>
                            <a:schemeClr val="tx1"/>
                          </a:solidFill>
                          <a:latin typeface="Courier New"/>
                        </a:rPr>
                        <a:t>0.21, 0.29, 0.33</a:t>
                      </a:r>
                    </a:p>
                  </a:txBody>
                  <a:tcPr marL="0" marT="0" marB="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alpha val="77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b="0" i="0" dirty="0" smtClean="0">
                          <a:solidFill>
                            <a:schemeClr val="tx1"/>
                          </a:solidFill>
                          <a:latin typeface="Courier New"/>
                        </a:rPr>
                        <a:t>0.21, 0.29, 0.33</a:t>
                      </a:r>
                    </a:p>
                  </a:txBody>
                  <a:tcPr marL="0" marT="0" marB="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alpha val="77000"/>
                      </a:schemeClr>
                    </a:solidFill>
                  </a:tcPr>
                </a:tc>
              </a:tr>
              <a:tr h="370840">
                <a:tc>
                  <a:txBody>
                    <a:bodyPr/>
                    <a:lstStyle/>
                    <a:p>
                      <a:r>
                        <a:rPr lang="en-US" sz="800" b="0" i="0" dirty="0" smtClean="0">
                          <a:solidFill>
                            <a:schemeClr val="tx1"/>
                          </a:solidFill>
                          <a:latin typeface="Courier New"/>
                        </a:rPr>
                        <a:t>0.29, 0.24, 0.30</a:t>
                      </a:r>
                      <a:endParaRPr lang="en-US" sz="800" b="0" i="0" dirty="0">
                        <a:solidFill>
                          <a:schemeClr val="tx1"/>
                        </a:solidFill>
                        <a:latin typeface="Courier New"/>
                      </a:endParaRPr>
                    </a:p>
                  </a:txBody>
                  <a:tcPr marL="0" marT="0" marB="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alpha val="77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b="0" i="0" dirty="0" smtClean="0">
                          <a:solidFill>
                            <a:schemeClr val="tx1"/>
                          </a:solidFill>
                          <a:latin typeface="Courier New"/>
                        </a:rPr>
                        <a:t>0.21, 0.29, 0.33</a:t>
                      </a:r>
                    </a:p>
                  </a:txBody>
                  <a:tcPr marL="0" marT="0" marB="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alpha val="77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b="0" i="0" dirty="0" smtClean="0">
                          <a:solidFill>
                            <a:schemeClr val="tx1"/>
                          </a:solidFill>
                          <a:latin typeface="Courier New"/>
                        </a:rPr>
                        <a:t>0.21, 0.29, 0.33</a:t>
                      </a:r>
                    </a:p>
                  </a:txBody>
                  <a:tcPr marL="0" marT="0" marB="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alpha val="77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b="0" i="0" dirty="0" smtClean="0">
                          <a:solidFill>
                            <a:schemeClr val="tx1"/>
                          </a:solidFill>
                          <a:latin typeface="Courier New"/>
                        </a:rPr>
                        <a:t>0.21, 0.29, 0.33</a:t>
                      </a:r>
                    </a:p>
                  </a:txBody>
                  <a:tcPr marL="0" marT="0" marB="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alpha val="77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b="0" i="0" dirty="0" smtClean="0">
                          <a:solidFill>
                            <a:schemeClr val="tx1"/>
                          </a:solidFill>
                          <a:latin typeface="Courier New"/>
                        </a:rPr>
                        <a:t>0.21, </a:t>
                      </a:r>
                      <a:r>
                        <a:rPr lang="en-US" sz="800" b="0" i="0" dirty="0" smtClean="0">
                          <a:solidFill>
                            <a:schemeClr val="tx1"/>
                          </a:solidFill>
                          <a:latin typeface="Courier New"/>
                        </a:rPr>
                        <a:t>0.28, </a:t>
                      </a:r>
                      <a:r>
                        <a:rPr lang="en-US" sz="800" b="0" i="0" dirty="0" smtClean="0">
                          <a:solidFill>
                            <a:schemeClr val="tx1"/>
                          </a:solidFill>
                          <a:latin typeface="Courier New"/>
                        </a:rPr>
                        <a:t>0.33</a:t>
                      </a:r>
                    </a:p>
                  </a:txBody>
                  <a:tcPr marL="0" marT="0" marB="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alpha val="77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b="0" i="0" dirty="0" smtClean="0">
                          <a:solidFill>
                            <a:schemeClr val="tx1"/>
                          </a:solidFill>
                          <a:latin typeface="Courier New"/>
                        </a:rPr>
                        <a:t>0.21, 0.29, 0.33</a:t>
                      </a:r>
                    </a:p>
                  </a:txBody>
                  <a:tcPr marL="0" marT="0" marB="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alpha val="77000"/>
                      </a:schemeClr>
                    </a:solidFill>
                  </a:tcPr>
                </a:tc>
              </a:tr>
              <a:tr h="370840">
                <a:tc>
                  <a:txBody>
                    <a:bodyPr/>
                    <a:lstStyle/>
                    <a:p>
                      <a:r>
                        <a:rPr lang="en-US" sz="800" b="0" i="0" dirty="0" smtClean="0">
                          <a:solidFill>
                            <a:schemeClr val="tx1"/>
                          </a:solidFill>
                          <a:latin typeface="Courier New"/>
                        </a:rPr>
                        <a:t>0.21, 0.29, 0.33</a:t>
                      </a:r>
                      <a:endParaRPr lang="en-US" sz="800" b="0" i="0" dirty="0">
                        <a:solidFill>
                          <a:schemeClr val="tx1"/>
                        </a:solidFill>
                        <a:latin typeface="Courier New"/>
                      </a:endParaRPr>
                    </a:p>
                  </a:txBody>
                  <a:tcPr marL="0" marT="0" marB="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alpha val="77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b="0" i="0" dirty="0" smtClean="0">
                          <a:solidFill>
                            <a:schemeClr val="tx1"/>
                          </a:solidFill>
                          <a:latin typeface="Courier New"/>
                        </a:rPr>
                        <a:t>0.28, 0.23, 0.35</a:t>
                      </a:r>
                      <a:endParaRPr lang="en-US" sz="800" b="0" i="0" dirty="0" smtClean="0">
                        <a:solidFill>
                          <a:schemeClr val="tx1"/>
                        </a:solidFill>
                        <a:latin typeface="Courier New"/>
                      </a:endParaRPr>
                    </a:p>
                  </a:txBody>
                  <a:tcPr marL="0" marT="0" marB="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alpha val="77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b="0" i="0" dirty="0" smtClean="0">
                          <a:solidFill>
                            <a:schemeClr val="tx1"/>
                          </a:solidFill>
                          <a:latin typeface="Courier New"/>
                        </a:rPr>
                        <a:t>0.21, 0.29, 0.33</a:t>
                      </a:r>
                    </a:p>
                  </a:txBody>
                  <a:tcPr marL="0" marT="0" marB="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alpha val="77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b="0" i="0" dirty="0" smtClean="0">
                          <a:solidFill>
                            <a:schemeClr val="tx1"/>
                          </a:solidFill>
                          <a:latin typeface="Courier New"/>
                        </a:rPr>
                        <a:t>0.24, 0.28, 0.37</a:t>
                      </a:r>
                      <a:endParaRPr lang="en-US" sz="800" b="0" i="0" dirty="0" smtClean="0">
                        <a:solidFill>
                          <a:schemeClr val="tx1"/>
                        </a:solidFill>
                        <a:latin typeface="Courier New"/>
                      </a:endParaRPr>
                    </a:p>
                  </a:txBody>
                  <a:tcPr marL="0" marT="0" marB="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alpha val="77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b="0" i="0" dirty="0" smtClean="0">
                          <a:solidFill>
                            <a:schemeClr val="tx1"/>
                          </a:solidFill>
                          <a:latin typeface="Courier New"/>
                        </a:rPr>
                        <a:t>0.21, 0.29, 0.33</a:t>
                      </a:r>
                    </a:p>
                  </a:txBody>
                  <a:tcPr marL="0" marT="0" marB="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alpha val="77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b="0" i="0" dirty="0" smtClean="0">
                          <a:solidFill>
                            <a:schemeClr val="tx1"/>
                          </a:solidFill>
                          <a:latin typeface="Courier New"/>
                        </a:rPr>
                        <a:t>0.21, 0.29, 0.33</a:t>
                      </a:r>
                    </a:p>
                  </a:txBody>
                  <a:tcPr marL="0" marT="0" marB="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alpha val="77000"/>
                      </a:schemeClr>
                    </a:solidFill>
                  </a:tcPr>
                </a:tc>
              </a:tr>
              <a:tr h="370840">
                <a:tc>
                  <a:txBody>
                    <a:bodyPr/>
                    <a:lstStyle/>
                    <a:p>
                      <a:r>
                        <a:rPr lang="en-US" sz="800" b="0" i="0" dirty="0" smtClean="0">
                          <a:solidFill>
                            <a:schemeClr val="tx1"/>
                          </a:solidFill>
                          <a:latin typeface="Courier New"/>
                        </a:rPr>
                        <a:t>0.21, 0.29, </a:t>
                      </a:r>
                      <a:r>
                        <a:rPr lang="en-US" sz="800" b="0" i="0" dirty="0" smtClean="0">
                          <a:solidFill>
                            <a:schemeClr val="tx1"/>
                          </a:solidFill>
                          <a:latin typeface="Courier New"/>
                        </a:rPr>
                        <a:t>0.31</a:t>
                      </a:r>
                      <a:endParaRPr lang="en-US" sz="800" b="0" i="0" dirty="0">
                        <a:solidFill>
                          <a:schemeClr val="tx1"/>
                        </a:solidFill>
                        <a:latin typeface="Courier New"/>
                      </a:endParaRPr>
                    </a:p>
                  </a:txBody>
                  <a:tcPr marL="0" marT="0" marB="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alpha val="77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b="0" i="0" dirty="0" smtClean="0">
                          <a:solidFill>
                            <a:schemeClr val="tx1"/>
                          </a:solidFill>
                          <a:latin typeface="Courier New"/>
                        </a:rPr>
                        <a:t>0.21, 0.29, </a:t>
                      </a:r>
                      <a:r>
                        <a:rPr lang="en-US" sz="800" b="0" i="0" dirty="0" smtClean="0">
                          <a:solidFill>
                            <a:schemeClr val="tx1"/>
                          </a:solidFill>
                          <a:latin typeface="Courier New"/>
                        </a:rPr>
                        <a:t>0.35</a:t>
                      </a:r>
                      <a:endParaRPr lang="en-US" sz="800" b="0" i="0" dirty="0" smtClean="0">
                        <a:solidFill>
                          <a:schemeClr val="tx1"/>
                        </a:solidFill>
                        <a:latin typeface="Courier New"/>
                      </a:endParaRPr>
                    </a:p>
                  </a:txBody>
                  <a:tcPr marL="0" marT="0" marB="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alpha val="77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b="0" i="0" dirty="0" smtClean="0">
                          <a:solidFill>
                            <a:schemeClr val="tx1"/>
                          </a:solidFill>
                          <a:latin typeface="Courier New"/>
                        </a:rPr>
                        <a:t>0.21, 0.29, </a:t>
                      </a:r>
                      <a:r>
                        <a:rPr lang="en-US" sz="800" b="0" i="0" dirty="0" smtClean="0">
                          <a:solidFill>
                            <a:schemeClr val="tx1"/>
                          </a:solidFill>
                          <a:latin typeface="Courier New"/>
                        </a:rPr>
                        <a:t>0.52</a:t>
                      </a:r>
                      <a:endParaRPr lang="en-US" sz="800" b="0" i="0" dirty="0" smtClean="0">
                        <a:solidFill>
                          <a:schemeClr val="tx1"/>
                        </a:solidFill>
                        <a:latin typeface="Courier New"/>
                      </a:endParaRPr>
                    </a:p>
                  </a:txBody>
                  <a:tcPr marL="0" marT="0" marB="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alpha val="77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b="0" i="0" dirty="0" smtClean="0">
                          <a:solidFill>
                            <a:schemeClr val="tx1"/>
                          </a:solidFill>
                          <a:latin typeface="Courier New"/>
                        </a:rPr>
                        <a:t>0.21, 0.29, </a:t>
                      </a:r>
                      <a:r>
                        <a:rPr lang="en-US" sz="800" b="0" i="0" dirty="0" smtClean="0">
                          <a:solidFill>
                            <a:schemeClr val="tx1"/>
                          </a:solidFill>
                          <a:latin typeface="Courier New"/>
                        </a:rPr>
                        <a:t>0.34</a:t>
                      </a:r>
                      <a:endParaRPr lang="en-US" sz="800" b="0" i="0" dirty="0" smtClean="0">
                        <a:solidFill>
                          <a:schemeClr val="tx1"/>
                        </a:solidFill>
                        <a:latin typeface="Courier New"/>
                      </a:endParaRPr>
                    </a:p>
                  </a:txBody>
                  <a:tcPr marL="0" marT="0" marB="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alpha val="77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b="0" i="0" dirty="0" smtClean="0">
                          <a:solidFill>
                            <a:schemeClr val="tx1"/>
                          </a:solidFill>
                          <a:latin typeface="Courier New"/>
                        </a:rPr>
                        <a:t>0.21, 0.29, 0.33</a:t>
                      </a:r>
                    </a:p>
                  </a:txBody>
                  <a:tcPr marL="0" marT="0" marB="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alpha val="77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b="0" i="0" dirty="0" smtClean="0">
                          <a:solidFill>
                            <a:schemeClr val="tx1"/>
                          </a:solidFill>
                          <a:latin typeface="Courier New"/>
                        </a:rPr>
                        <a:t>0.21, </a:t>
                      </a:r>
                      <a:r>
                        <a:rPr lang="en-US" sz="800" b="0" i="0" dirty="0" smtClean="0">
                          <a:solidFill>
                            <a:schemeClr val="tx1"/>
                          </a:solidFill>
                          <a:latin typeface="Courier New"/>
                        </a:rPr>
                        <a:t>0.28, 0.30</a:t>
                      </a:r>
                      <a:endParaRPr lang="en-US" sz="800" b="0" i="0" dirty="0" smtClean="0">
                        <a:solidFill>
                          <a:schemeClr val="tx1"/>
                        </a:solidFill>
                        <a:latin typeface="Courier New"/>
                      </a:endParaRPr>
                    </a:p>
                  </a:txBody>
                  <a:tcPr marL="0" marT="0" marB="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alpha val="77000"/>
                      </a:schemeClr>
                    </a:solidFill>
                  </a:tcPr>
                </a:tc>
              </a:tr>
              <a:tr h="370840">
                <a:tc>
                  <a:txBody>
                    <a:bodyPr/>
                    <a:lstStyle/>
                    <a:p>
                      <a:r>
                        <a:rPr lang="en-US" sz="800" b="0" i="0" dirty="0" smtClean="0">
                          <a:solidFill>
                            <a:schemeClr val="tx1"/>
                          </a:solidFill>
                          <a:latin typeface="Courier New"/>
                        </a:rPr>
                        <a:t>0.21, 0.29, 0.33</a:t>
                      </a:r>
                      <a:endParaRPr lang="en-US" sz="800" b="0" i="0" dirty="0">
                        <a:solidFill>
                          <a:schemeClr val="tx1"/>
                        </a:solidFill>
                        <a:latin typeface="Courier New"/>
                      </a:endParaRPr>
                    </a:p>
                  </a:txBody>
                  <a:tcPr marL="0" marT="0" marB="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alpha val="77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b="0" i="0" dirty="0" smtClean="0">
                          <a:solidFill>
                            <a:schemeClr val="tx1"/>
                          </a:solidFill>
                          <a:latin typeface="Courier New"/>
                        </a:rPr>
                        <a:t>0.21, 0.29, 0.33</a:t>
                      </a:r>
                    </a:p>
                  </a:txBody>
                  <a:tcPr marL="0" marT="0" marB="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alpha val="77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b="0" i="0" dirty="0" smtClean="0">
                          <a:solidFill>
                            <a:schemeClr val="tx1"/>
                          </a:solidFill>
                          <a:latin typeface="Courier New"/>
                        </a:rPr>
                        <a:t>0.21, 0.29, 0.33</a:t>
                      </a:r>
                    </a:p>
                  </a:txBody>
                  <a:tcPr marL="0" marT="0" marB="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alpha val="77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b="0" i="0" dirty="0" smtClean="0">
                          <a:solidFill>
                            <a:schemeClr val="tx1"/>
                          </a:solidFill>
                          <a:latin typeface="Courier New"/>
                        </a:rPr>
                        <a:t>0.45, 0.53, 0.56</a:t>
                      </a:r>
                      <a:endParaRPr lang="en-US" sz="800" b="0" i="0" dirty="0" smtClean="0">
                        <a:solidFill>
                          <a:schemeClr val="tx1"/>
                        </a:solidFill>
                        <a:latin typeface="Courier New"/>
                      </a:endParaRPr>
                    </a:p>
                  </a:txBody>
                  <a:tcPr marL="0" marT="0" marB="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alpha val="77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b="0" i="0" dirty="0" smtClean="0">
                          <a:solidFill>
                            <a:schemeClr val="tx1"/>
                          </a:solidFill>
                          <a:latin typeface="Courier New"/>
                        </a:rPr>
                        <a:t>0.21, </a:t>
                      </a:r>
                      <a:r>
                        <a:rPr lang="en-US" sz="800" b="0" i="0" dirty="0" smtClean="0">
                          <a:solidFill>
                            <a:schemeClr val="tx1"/>
                          </a:solidFill>
                          <a:latin typeface="Courier New"/>
                        </a:rPr>
                        <a:t>0.27, </a:t>
                      </a:r>
                      <a:r>
                        <a:rPr lang="en-US" sz="800" b="0" i="0" dirty="0" smtClean="0">
                          <a:solidFill>
                            <a:schemeClr val="tx1"/>
                          </a:solidFill>
                          <a:latin typeface="Courier New"/>
                        </a:rPr>
                        <a:t>0.33</a:t>
                      </a:r>
                    </a:p>
                  </a:txBody>
                  <a:tcPr marL="0" marT="0" marB="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alpha val="77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b="0" i="0" dirty="0" smtClean="0">
                          <a:solidFill>
                            <a:schemeClr val="tx1"/>
                          </a:solidFill>
                          <a:latin typeface="Courier New"/>
                        </a:rPr>
                        <a:t>0.21, 0.29, 0.33</a:t>
                      </a:r>
                    </a:p>
                  </a:txBody>
                  <a:tcPr marL="0" marT="0" marB="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alpha val="77000"/>
                      </a:schemeClr>
                    </a:solidFill>
                  </a:tcPr>
                </a:tc>
              </a:tr>
              <a:tr h="370840">
                <a:tc>
                  <a:txBody>
                    <a:bodyPr/>
                    <a:lstStyle/>
                    <a:p>
                      <a:r>
                        <a:rPr lang="en-US" sz="800" b="0" i="0" dirty="0" smtClean="0">
                          <a:solidFill>
                            <a:schemeClr val="tx1"/>
                          </a:solidFill>
                          <a:latin typeface="Courier New"/>
                        </a:rPr>
                        <a:t>0.21, 0.29, </a:t>
                      </a:r>
                      <a:r>
                        <a:rPr lang="en-US" sz="800" b="0" i="0" dirty="0" smtClean="0">
                          <a:solidFill>
                            <a:schemeClr val="tx1"/>
                          </a:solidFill>
                          <a:latin typeface="Courier New"/>
                        </a:rPr>
                        <a:t>0.13</a:t>
                      </a:r>
                      <a:endParaRPr lang="en-US" sz="800" b="0" i="0" dirty="0">
                        <a:solidFill>
                          <a:schemeClr val="tx1"/>
                        </a:solidFill>
                        <a:latin typeface="Courier New"/>
                      </a:endParaRPr>
                    </a:p>
                  </a:txBody>
                  <a:tcPr marL="0" marT="0" marB="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alpha val="77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b="0" i="0" dirty="0" smtClean="0">
                          <a:solidFill>
                            <a:schemeClr val="tx1"/>
                          </a:solidFill>
                          <a:latin typeface="Courier New"/>
                        </a:rPr>
                        <a:t>0.21, 0.29, 0.33</a:t>
                      </a:r>
                    </a:p>
                  </a:txBody>
                  <a:tcPr marL="0" marT="0" marB="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alpha val="77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b="0" i="0" dirty="0" smtClean="0">
                          <a:solidFill>
                            <a:schemeClr val="tx1"/>
                          </a:solidFill>
                          <a:latin typeface="Courier New"/>
                        </a:rPr>
                        <a:t>0.21, </a:t>
                      </a:r>
                      <a:r>
                        <a:rPr lang="en-US" sz="800" b="0" i="0" dirty="0" smtClean="0">
                          <a:solidFill>
                            <a:schemeClr val="tx1"/>
                          </a:solidFill>
                          <a:latin typeface="Courier New"/>
                        </a:rPr>
                        <a:t>0.24, 0.53</a:t>
                      </a:r>
                      <a:endParaRPr lang="en-US" sz="800" b="0" i="0" dirty="0" smtClean="0">
                        <a:solidFill>
                          <a:schemeClr val="tx1"/>
                        </a:solidFill>
                        <a:latin typeface="Courier New"/>
                      </a:endParaRPr>
                    </a:p>
                  </a:txBody>
                  <a:tcPr marL="0" marT="0" marB="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alpha val="77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b="0" i="0" dirty="0" smtClean="0">
                          <a:solidFill>
                            <a:schemeClr val="tx1"/>
                          </a:solidFill>
                          <a:latin typeface="Courier New"/>
                        </a:rPr>
                        <a:t>0.21, </a:t>
                      </a:r>
                      <a:r>
                        <a:rPr lang="en-US" sz="800" b="0" i="0" dirty="0" smtClean="0">
                          <a:solidFill>
                            <a:schemeClr val="tx1"/>
                          </a:solidFill>
                          <a:latin typeface="Courier New"/>
                        </a:rPr>
                        <a:t>0.25, </a:t>
                      </a:r>
                      <a:r>
                        <a:rPr lang="en-US" sz="800" b="0" i="0" dirty="0" smtClean="0">
                          <a:solidFill>
                            <a:schemeClr val="tx1"/>
                          </a:solidFill>
                          <a:latin typeface="Courier New"/>
                        </a:rPr>
                        <a:t>0.33</a:t>
                      </a:r>
                    </a:p>
                  </a:txBody>
                  <a:tcPr marL="0" marT="0" marB="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alpha val="77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b="0" i="0" dirty="0" smtClean="0">
                          <a:solidFill>
                            <a:schemeClr val="tx1"/>
                          </a:solidFill>
                          <a:latin typeface="Courier New"/>
                        </a:rPr>
                        <a:t>0.21, </a:t>
                      </a:r>
                      <a:r>
                        <a:rPr lang="en-US" sz="800" b="0" i="0" dirty="0" smtClean="0">
                          <a:solidFill>
                            <a:schemeClr val="tx1"/>
                          </a:solidFill>
                          <a:latin typeface="Courier New"/>
                        </a:rPr>
                        <a:t>0.26, </a:t>
                      </a:r>
                      <a:r>
                        <a:rPr lang="en-US" sz="800" b="0" i="0" dirty="0" smtClean="0">
                          <a:solidFill>
                            <a:schemeClr val="tx1"/>
                          </a:solidFill>
                          <a:latin typeface="Courier New"/>
                        </a:rPr>
                        <a:t>0.33</a:t>
                      </a:r>
                    </a:p>
                  </a:txBody>
                  <a:tcPr marL="0" marT="0" marB="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alpha val="77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b="0" i="0" dirty="0" smtClean="0">
                          <a:solidFill>
                            <a:schemeClr val="tx1"/>
                          </a:solidFill>
                          <a:latin typeface="Courier New"/>
                        </a:rPr>
                        <a:t>0.21, 0.29, 0.33</a:t>
                      </a:r>
                    </a:p>
                  </a:txBody>
                  <a:tcPr marL="0" marT="0" marB="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alpha val="77000"/>
                      </a:schemeClr>
                    </a:solidFill>
                  </a:tcPr>
                </a:tc>
              </a:tr>
              <a:tr h="370840">
                <a:tc>
                  <a:txBody>
                    <a:bodyPr/>
                    <a:lstStyle/>
                    <a:p>
                      <a:r>
                        <a:rPr lang="en-US" sz="800" b="0" i="0" dirty="0" smtClean="0">
                          <a:solidFill>
                            <a:schemeClr val="tx1"/>
                          </a:solidFill>
                          <a:latin typeface="Courier New"/>
                        </a:rPr>
                        <a:t>0.21, 0.29, 0.33</a:t>
                      </a:r>
                      <a:endParaRPr lang="en-US" sz="800" b="0" i="0" dirty="0">
                        <a:solidFill>
                          <a:schemeClr val="tx1"/>
                        </a:solidFill>
                        <a:latin typeface="Courier New"/>
                      </a:endParaRPr>
                    </a:p>
                  </a:txBody>
                  <a:tcPr marL="0" marT="0" marB="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alpha val="77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b="0" i="0" dirty="0" smtClean="0">
                          <a:solidFill>
                            <a:schemeClr val="tx1"/>
                          </a:solidFill>
                          <a:latin typeface="Courier New"/>
                        </a:rPr>
                        <a:t>0.21, 0.29, 0.33</a:t>
                      </a:r>
                    </a:p>
                  </a:txBody>
                  <a:tcPr marL="0" marT="0" marB="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alpha val="77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b="0" i="0" dirty="0" smtClean="0">
                          <a:solidFill>
                            <a:schemeClr val="tx1"/>
                          </a:solidFill>
                          <a:latin typeface="Courier New"/>
                        </a:rPr>
                        <a:t>0.21, 0.29, 0.33</a:t>
                      </a:r>
                    </a:p>
                  </a:txBody>
                  <a:tcPr marL="0" marT="0" marB="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alpha val="77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b="0" i="0" dirty="0" smtClean="0">
                          <a:solidFill>
                            <a:schemeClr val="tx1"/>
                          </a:solidFill>
                          <a:latin typeface="Courier New"/>
                        </a:rPr>
                        <a:t>0.21, 0.29, 0.33</a:t>
                      </a:r>
                    </a:p>
                  </a:txBody>
                  <a:tcPr marL="0" marT="0" marB="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alpha val="77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b="0" i="0" dirty="0" smtClean="0">
                          <a:solidFill>
                            <a:schemeClr val="tx1"/>
                          </a:solidFill>
                          <a:latin typeface="Courier New"/>
                        </a:rPr>
                        <a:t>0.21, 0.29, 0.33</a:t>
                      </a:r>
                    </a:p>
                  </a:txBody>
                  <a:tcPr marL="0" marT="0" marB="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alpha val="77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b="0" i="0" dirty="0" smtClean="0">
                          <a:solidFill>
                            <a:schemeClr val="tx1"/>
                          </a:solidFill>
                          <a:latin typeface="Courier New"/>
                        </a:rPr>
                        <a:t>0.21, 0.29, 0.33</a:t>
                      </a:r>
                    </a:p>
                  </a:txBody>
                  <a:tcPr marL="0" marT="0" marB="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alpha val="77000"/>
                      </a:schemeClr>
                    </a:solidFill>
                  </a:tcPr>
                </a:tc>
              </a:tr>
              <a:tr h="370840">
                <a:tc>
                  <a:txBody>
                    <a:bodyPr/>
                    <a:lstStyle/>
                    <a:p>
                      <a:r>
                        <a:rPr lang="en-US" sz="800" b="0" i="0" dirty="0" smtClean="0">
                          <a:solidFill>
                            <a:schemeClr val="tx1"/>
                          </a:solidFill>
                          <a:latin typeface="Courier New"/>
                        </a:rPr>
                        <a:t>0.21, 0.29, </a:t>
                      </a:r>
                      <a:r>
                        <a:rPr lang="en-US" sz="800" b="0" i="0" dirty="0" smtClean="0">
                          <a:solidFill>
                            <a:schemeClr val="tx1"/>
                          </a:solidFill>
                          <a:latin typeface="Courier New"/>
                        </a:rPr>
                        <a:t>0.43</a:t>
                      </a:r>
                      <a:endParaRPr lang="en-US" sz="800" b="0" i="0" dirty="0">
                        <a:solidFill>
                          <a:schemeClr val="tx1"/>
                        </a:solidFill>
                        <a:latin typeface="Courier New"/>
                      </a:endParaRPr>
                    </a:p>
                  </a:txBody>
                  <a:tcPr marL="0" marT="0" marB="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alpha val="77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b="0" i="0" dirty="0" smtClean="0">
                          <a:solidFill>
                            <a:schemeClr val="tx1"/>
                          </a:solidFill>
                          <a:latin typeface="Courier New"/>
                        </a:rPr>
                        <a:t>0.21, 0.29, </a:t>
                      </a:r>
                      <a:r>
                        <a:rPr lang="en-US" sz="800" b="0" i="0" dirty="0" smtClean="0">
                          <a:solidFill>
                            <a:schemeClr val="tx1"/>
                          </a:solidFill>
                          <a:latin typeface="Courier New"/>
                        </a:rPr>
                        <a:t>0.53</a:t>
                      </a:r>
                      <a:endParaRPr lang="en-US" sz="800" b="0" i="0" dirty="0" smtClean="0">
                        <a:solidFill>
                          <a:schemeClr val="tx1"/>
                        </a:solidFill>
                        <a:latin typeface="Courier New"/>
                      </a:endParaRPr>
                    </a:p>
                  </a:txBody>
                  <a:tcPr marL="0" marT="0" marB="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alpha val="77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b="0" i="0" dirty="0" smtClean="0">
                          <a:solidFill>
                            <a:schemeClr val="tx1"/>
                          </a:solidFill>
                          <a:latin typeface="Courier New"/>
                        </a:rPr>
                        <a:t>0.21, 0.29, 0.33</a:t>
                      </a:r>
                    </a:p>
                  </a:txBody>
                  <a:tcPr marL="0" marT="0" marB="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alpha val="77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b="0" i="0" dirty="0" smtClean="0">
                          <a:solidFill>
                            <a:schemeClr val="tx1"/>
                          </a:solidFill>
                          <a:latin typeface="Courier New"/>
                        </a:rPr>
                        <a:t>0.21, 0.29, 0.33</a:t>
                      </a:r>
                    </a:p>
                  </a:txBody>
                  <a:tcPr marL="0" marT="0" marB="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alpha val="77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b="0" i="0" dirty="0" smtClean="0">
                          <a:solidFill>
                            <a:schemeClr val="tx1"/>
                          </a:solidFill>
                          <a:latin typeface="Courier New"/>
                        </a:rPr>
                        <a:t>0.21, 0.29, </a:t>
                      </a:r>
                      <a:r>
                        <a:rPr lang="en-US" sz="800" b="0" i="0" dirty="0" smtClean="0">
                          <a:solidFill>
                            <a:schemeClr val="tx1"/>
                          </a:solidFill>
                          <a:latin typeface="Courier New"/>
                        </a:rPr>
                        <a:t>0.53</a:t>
                      </a:r>
                      <a:endParaRPr lang="en-US" sz="800" b="0" i="0" dirty="0" smtClean="0">
                        <a:solidFill>
                          <a:schemeClr val="tx1"/>
                        </a:solidFill>
                        <a:latin typeface="Courier New"/>
                      </a:endParaRPr>
                    </a:p>
                  </a:txBody>
                  <a:tcPr marL="0" marT="0" marB="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alpha val="77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b="0" i="0" dirty="0" smtClean="0">
                          <a:solidFill>
                            <a:schemeClr val="tx1"/>
                          </a:solidFill>
                          <a:latin typeface="Courier New"/>
                        </a:rPr>
                        <a:t>0.21, </a:t>
                      </a:r>
                      <a:r>
                        <a:rPr lang="en-US" sz="800" b="0" i="0" dirty="0" smtClean="0">
                          <a:solidFill>
                            <a:schemeClr val="tx1"/>
                          </a:solidFill>
                          <a:latin typeface="Courier New"/>
                        </a:rPr>
                        <a:t>0.20, </a:t>
                      </a:r>
                      <a:r>
                        <a:rPr lang="en-US" sz="800" b="0" i="0" dirty="0" smtClean="0">
                          <a:solidFill>
                            <a:schemeClr val="tx1"/>
                          </a:solidFill>
                          <a:latin typeface="Courier New"/>
                        </a:rPr>
                        <a:t>0.33</a:t>
                      </a:r>
                    </a:p>
                  </a:txBody>
                  <a:tcPr marL="0" marT="0" marB="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alpha val="77000"/>
                      </a:schemeClr>
                    </a:solidFill>
                  </a:tcPr>
                </a:tc>
              </a:tr>
              <a:tr h="370840">
                <a:tc>
                  <a:txBody>
                    <a:bodyPr/>
                    <a:lstStyle/>
                    <a:p>
                      <a:r>
                        <a:rPr lang="en-US" sz="800" b="0" i="0" dirty="0" smtClean="0">
                          <a:solidFill>
                            <a:schemeClr val="tx1"/>
                          </a:solidFill>
                          <a:latin typeface="Courier New"/>
                        </a:rPr>
                        <a:t>0.21, </a:t>
                      </a:r>
                      <a:r>
                        <a:rPr lang="en-US" sz="800" b="0" i="0" dirty="0" smtClean="0">
                          <a:solidFill>
                            <a:schemeClr val="tx1"/>
                          </a:solidFill>
                          <a:latin typeface="Courier New"/>
                        </a:rPr>
                        <a:t>0.31, </a:t>
                      </a:r>
                      <a:r>
                        <a:rPr lang="en-US" sz="800" b="0" i="0" dirty="0" smtClean="0">
                          <a:solidFill>
                            <a:schemeClr val="tx1"/>
                          </a:solidFill>
                          <a:latin typeface="Courier New"/>
                        </a:rPr>
                        <a:t>0.33</a:t>
                      </a:r>
                      <a:endParaRPr lang="en-US" sz="800" b="0" i="0" dirty="0">
                        <a:solidFill>
                          <a:schemeClr val="tx1"/>
                        </a:solidFill>
                        <a:latin typeface="Courier New"/>
                      </a:endParaRPr>
                    </a:p>
                  </a:txBody>
                  <a:tcPr marL="0" marT="0" marB="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alpha val="77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b="0" i="0" dirty="0" smtClean="0">
                          <a:solidFill>
                            <a:schemeClr val="tx1"/>
                          </a:solidFill>
                          <a:latin typeface="Courier New"/>
                        </a:rPr>
                        <a:t>0.21, </a:t>
                      </a:r>
                      <a:r>
                        <a:rPr lang="en-US" sz="800" b="0" i="0" dirty="0" smtClean="0">
                          <a:solidFill>
                            <a:schemeClr val="tx1"/>
                          </a:solidFill>
                          <a:latin typeface="Courier New"/>
                        </a:rPr>
                        <a:t>0.30, </a:t>
                      </a:r>
                      <a:r>
                        <a:rPr lang="en-US" sz="800" b="0" i="0" dirty="0" smtClean="0">
                          <a:solidFill>
                            <a:schemeClr val="tx1"/>
                          </a:solidFill>
                          <a:latin typeface="Courier New"/>
                        </a:rPr>
                        <a:t>0.33</a:t>
                      </a:r>
                    </a:p>
                  </a:txBody>
                  <a:tcPr marL="0" marT="0" marB="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alpha val="77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b="0" i="0" dirty="0" smtClean="0">
                          <a:solidFill>
                            <a:schemeClr val="tx1"/>
                          </a:solidFill>
                          <a:latin typeface="Courier New"/>
                        </a:rPr>
                        <a:t>0.21, </a:t>
                      </a:r>
                      <a:r>
                        <a:rPr lang="en-US" sz="800" b="0" i="0" dirty="0" smtClean="0">
                          <a:solidFill>
                            <a:schemeClr val="tx1"/>
                          </a:solidFill>
                          <a:latin typeface="Courier New"/>
                        </a:rPr>
                        <a:t>0.23, </a:t>
                      </a:r>
                      <a:r>
                        <a:rPr lang="en-US" sz="800" b="0" i="0" dirty="0" smtClean="0">
                          <a:solidFill>
                            <a:schemeClr val="tx1"/>
                          </a:solidFill>
                          <a:latin typeface="Courier New"/>
                        </a:rPr>
                        <a:t>0.33</a:t>
                      </a:r>
                    </a:p>
                  </a:txBody>
                  <a:tcPr marL="0" marT="0" marB="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alpha val="77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b="0" i="0" dirty="0" smtClean="0">
                          <a:solidFill>
                            <a:schemeClr val="tx1"/>
                          </a:solidFill>
                          <a:latin typeface="Courier New"/>
                        </a:rPr>
                        <a:t>0.21, </a:t>
                      </a:r>
                      <a:r>
                        <a:rPr lang="en-US" sz="800" b="0" i="0" dirty="0" smtClean="0">
                          <a:solidFill>
                            <a:schemeClr val="tx1"/>
                          </a:solidFill>
                          <a:latin typeface="Courier New"/>
                        </a:rPr>
                        <a:t>0.21, </a:t>
                      </a:r>
                      <a:r>
                        <a:rPr lang="en-US" sz="800" b="0" i="0" dirty="0" smtClean="0">
                          <a:solidFill>
                            <a:schemeClr val="tx1"/>
                          </a:solidFill>
                          <a:latin typeface="Courier New"/>
                        </a:rPr>
                        <a:t>0.33</a:t>
                      </a:r>
                    </a:p>
                  </a:txBody>
                  <a:tcPr marL="0" marT="0" marB="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alpha val="77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b="0" i="0" dirty="0" smtClean="0">
                          <a:solidFill>
                            <a:schemeClr val="tx1"/>
                          </a:solidFill>
                          <a:latin typeface="Courier New"/>
                        </a:rPr>
                        <a:t>0.21, </a:t>
                      </a:r>
                      <a:r>
                        <a:rPr lang="en-US" sz="800" b="0" i="0" dirty="0" smtClean="0">
                          <a:solidFill>
                            <a:schemeClr val="tx1"/>
                          </a:solidFill>
                          <a:latin typeface="Courier New"/>
                        </a:rPr>
                        <a:t>0.34, </a:t>
                      </a:r>
                      <a:r>
                        <a:rPr lang="en-US" sz="800" b="0" i="0" dirty="0" smtClean="0">
                          <a:solidFill>
                            <a:schemeClr val="tx1"/>
                          </a:solidFill>
                          <a:latin typeface="Courier New"/>
                        </a:rPr>
                        <a:t>0.33</a:t>
                      </a:r>
                    </a:p>
                  </a:txBody>
                  <a:tcPr marL="0" marT="0" marB="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alpha val="77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b="0" i="0" dirty="0" smtClean="0">
                          <a:solidFill>
                            <a:schemeClr val="tx1"/>
                          </a:solidFill>
                          <a:latin typeface="Courier New"/>
                        </a:rPr>
                        <a:t>0.21, </a:t>
                      </a:r>
                      <a:r>
                        <a:rPr lang="en-US" sz="800" b="0" i="0" dirty="0" smtClean="0">
                          <a:solidFill>
                            <a:schemeClr val="tx1"/>
                          </a:solidFill>
                          <a:latin typeface="Courier New"/>
                        </a:rPr>
                        <a:t>0.32, </a:t>
                      </a:r>
                      <a:r>
                        <a:rPr lang="en-US" sz="800" b="0" i="0" dirty="0" smtClean="0">
                          <a:solidFill>
                            <a:schemeClr val="tx1"/>
                          </a:solidFill>
                          <a:latin typeface="Courier New"/>
                        </a:rPr>
                        <a:t>0.33</a:t>
                      </a:r>
                    </a:p>
                  </a:txBody>
                  <a:tcPr marL="0" marT="0" marB="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alpha val="77000"/>
                      </a:schemeClr>
                    </a:solidFill>
                  </a:tcPr>
                </a:tc>
              </a:tr>
              <a:tr h="370840">
                <a:tc>
                  <a:txBody>
                    <a:bodyPr/>
                    <a:lstStyle/>
                    <a:p>
                      <a:r>
                        <a:rPr lang="en-US" sz="800" b="0" i="0" dirty="0" smtClean="0">
                          <a:solidFill>
                            <a:schemeClr val="tx1"/>
                          </a:solidFill>
                          <a:latin typeface="Courier New"/>
                        </a:rPr>
                        <a:t>0.21, 0.29, 0.33</a:t>
                      </a:r>
                      <a:endParaRPr lang="en-US" sz="800" b="0" i="0" dirty="0">
                        <a:solidFill>
                          <a:schemeClr val="tx1"/>
                        </a:solidFill>
                        <a:latin typeface="Courier New"/>
                      </a:endParaRPr>
                    </a:p>
                  </a:txBody>
                  <a:tcPr marL="0" marT="0" marB="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alpha val="77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b="0" i="0" dirty="0" smtClean="0">
                          <a:solidFill>
                            <a:schemeClr val="tx1"/>
                          </a:solidFill>
                          <a:latin typeface="Courier New"/>
                        </a:rPr>
                        <a:t>0.21, 0.29, 0.33</a:t>
                      </a:r>
                    </a:p>
                  </a:txBody>
                  <a:tcPr marL="0" marT="0" marB="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alpha val="77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b="0" i="0" dirty="0" smtClean="0">
                          <a:solidFill>
                            <a:schemeClr val="tx1"/>
                          </a:solidFill>
                          <a:latin typeface="Courier New"/>
                        </a:rPr>
                        <a:t>0.21, 0.29, 0.33</a:t>
                      </a:r>
                    </a:p>
                  </a:txBody>
                  <a:tcPr marL="0" marT="0" marB="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alpha val="77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b="0" i="0" dirty="0" smtClean="0">
                          <a:solidFill>
                            <a:schemeClr val="tx1"/>
                          </a:solidFill>
                          <a:latin typeface="Courier New"/>
                        </a:rPr>
                        <a:t>0.21, 0.29, 0.33</a:t>
                      </a:r>
                    </a:p>
                  </a:txBody>
                  <a:tcPr marL="0" marT="0" marB="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alpha val="77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b="0" i="0" dirty="0" smtClean="0">
                          <a:solidFill>
                            <a:schemeClr val="tx1"/>
                          </a:solidFill>
                          <a:latin typeface="Courier New"/>
                        </a:rPr>
                        <a:t>0.21, 0.29, 0.33</a:t>
                      </a:r>
                    </a:p>
                  </a:txBody>
                  <a:tcPr marL="0" marT="0" marB="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alpha val="77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b="0" i="0" dirty="0" smtClean="0">
                          <a:solidFill>
                            <a:schemeClr val="tx1"/>
                          </a:solidFill>
                          <a:latin typeface="Courier New"/>
                        </a:rPr>
                        <a:t>0.42, 0.49, 0.52</a:t>
                      </a:r>
                      <a:endParaRPr lang="en-US" sz="800" b="0" i="0" dirty="0" smtClean="0">
                        <a:solidFill>
                          <a:schemeClr val="tx1"/>
                        </a:solidFill>
                        <a:latin typeface="Courier New"/>
                      </a:endParaRPr>
                    </a:p>
                  </a:txBody>
                  <a:tcPr marL="0" marT="0" marB="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alpha val="77000"/>
                      </a:schemeClr>
                    </a:solidFill>
                  </a:tcPr>
                </a:tc>
              </a:tr>
            </a:tbl>
          </a:graphicData>
        </a:graphic>
      </p:graphicFrame>
    </p:spTree>
    <p:extLst>
      <p:ext uri="{BB962C8B-B14F-4D97-AF65-F5344CB8AC3E}">
        <p14:creationId xmlns:p14="http://schemas.microsoft.com/office/powerpoint/2010/main" val="36348305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42900" y="838200"/>
            <a:ext cx="7607300" cy="5071533"/>
          </a:xfrm>
          <a:prstGeom prst="rect">
            <a:avLst/>
          </a:prstGeom>
        </p:spPr>
      </p:pic>
      <p:pic>
        <p:nvPicPr>
          <p:cNvPr id="6" name="Picture 5"/>
          <p:cNvPicPr>
            <a:picLocks noChangeAspect="1"/>
          </p:cNvPicPr>
          <p:nvPr/>
        </p:nvPicPr>
        <p:blipFill>
          <a:blip r:embed="rId3"/>
          <a:stretch>
            <a:fillRect/>
          </a:stretch>
        </p:blipFill>
        <p:spPr>
          <a:xfrm rot="176474">
            <a:off x="5485139" y="4571535"/>
            <a:ext cx="837749" cy="1205898"/>
          </a:xfrm>
          <a:prstGeom prst="rect">
            <a:avLst/>
          </a:prstGeom>
        </p:spPr>
      </p:pic>
      <p:pic>
        <p:nvPicPr>
          <p:cNvPr id="8" name="Picture 7"/>
          <p:cNvPicPr>
            <a:picLocks noChangeAspect="1"/>
          </p:cNvPicPr>
          <p:nvPr/>
        </p:nvPicPr>
        <p:blipFill>
          <a:blip r:embed="rId4"/>
          <a:stretch>
            <a:fillRect/>
          </a:stretch>
        </p:blipFill>
        <p:spPr>
          <a:xfrm rot="172465">
            <a:off x="4378408" y="4503132"/>
            <a:ext cx="851105" cy="1304663"/>
          </a:xfrm>
          <a:prstGeom prst="rect">
            <a:avLst/>
          </a:prstGeom>
        </p:spPr>
      </p:pic>
    </p:spTree>
    <p:extLst>
      <p:ext uri="{BB962C8B-B14F-4D97-AF65-F5344CB8AC3E}">
        <p14:creationId xmlns:p14="http://schemas.microsoft.com/office/powerpoint/2010/main" val="41255127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09391"/>
            <a:ext cx="6512511" cy="1143000"/>
          </a:xfrm>
        </p:spPr>
        <p:txBody>
          <a:bodyPr/>
          <a:lstStyle/>
          <a:p>
            <a:pPr algn="l"/>
            <a:r>
              <a:rPr lang="en-US" dirty="0" smtClean="0"/>
              <a:t>Results</a:t>
            </a:r>
            <a:endParaRPr lang="en-US" dirty="0"/>
          </a:p>
        </p:txBody>
      </p:sp>
      <p:pic>
        <p:nvPicPr>
          <p:cNvPr id="3" name="Picture 2" descr="AfterOccupied_Gray.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57011" y="1492091"/>
            <a:ext cx="1570568" cy="2082083"/>
          </a:xfrm>
          <a:prstGeom prst="rect">
            <a:avLst/>
          </a:prstGeom>
        </p:spPr>
      </p:pic>
      <p:pic>
        <p:nvPicPr>
          <p:cNvPr id="4" name="Picture 3" descr="AfterOccupied.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55772" y="1510424"/>
            <a:ext cx="1556739" cy="2063750"/>
          </a:xfrm>
          <a:prstGeom prst="rect">
            <a:avLst/>
          </a:prstGeom>
        </p:spPr>
      </p:pic>
      <p:pic>
        <p:nvPicPr>
          <p:cNvPr id="5" name="Picture 4" descr="BeforeOccupied_Gray.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92086" y="1492091"/>
            <a:ext cx="1613213" cy="2063750"/>
          </a:xfrm>
          <a:prstGeom prst="rect">
            <a:avLst/>
          </a:prstGeom>
        </p:spPr>
      </p:pic>
      <p:pic>
        <p:nvPicPr>
          <p:cNvPr id="6" name="Picture 5" descr="BeforeOccupied.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2332" y="1492091"/>
            <a:ext cx="1613213" cy="2063750"/>
          </a:xfrm>
          <a:prstGeom prst="rect">
            <a:avLst/>
          </a:prstGeom>
        </p:spPr>
      </p:pic>
      <p:pic>
        <p:nvPicPr>
          <p:cNvPr id="9" name="Picture 8" descr="BeforeOccupied_Gray.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92086" y="4071625"/>
            <a:ext cx="1613213" cy="2063750"/>
          </a:xfrm>
          <a:prstGeom prst="rect">
            <a:avLst/>
          </a:prstGeom>
        </p:spPr>
      </p:pic>
      <p:pic>
        <p:nvPicPr>
          <p:cNvPr id="10" name="Picture 9" descr="BeforeOccupied.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2332" y="4071625"/>
            <a:ext cx="1613213" cy="2063750"/>
          </a:xfrm>
          <a:prstGeom prst="rect">
            <a:avLst/>
          </a:prstGeom>
        </p:spPr>
      </p:pic>
      <p:pic>
        <p:nvPicPr>
          <p:cNvPr id="11" name="Picture 10" descr="OccupiedAfter-Black.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955772" y="4071625"/>
            <a:ext cx="1562144" cy="2063750"/>
          </a:xfrm>
          <a:prstGeom prst="rect">
            <a:avLst/>
          </a:prstGeom>
        </p:spPr>
      </p:pic>
      <p:pic>
        <p:nvPicPr>
          <p:cNvPr id="12" name="Picture 11" descr="OccupiedAfter-Black_Gray.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982365" y="4071626"/>
            <a:ext cx="1562145" cy="2063750"/>
          </a:xfrm>
          <a:prstGeom prst="rect">
            <a:avLst/>
          </a:prstGeom>
        </p:spPr>
      </p:pic>
      <p:sp>
        <p:nvSpPr>
          <p:cNvPr id="13" name="Rectangle 12"/>
          <p:cNvSpPr/>
          <p:nvPr/>
        </p:nvSpPr>
        <p:spPr>
          <a:xfrm>
            <a:off x="202886" y="3728062"/>
            <a:ext cx="2489200" cy="307777"/>
          </a:xfrm>
          <a:prstGeom prst="rect">
            <a:avLst/>
          </a:prstGeom>
        </p:spPr>
        <p:txBody>
          <a:bodyPr wrap="square">
            <a:spAutoFit/>
          </a:bodyPr>
          <a:lstStyle/>
          <a:p>
            <a:r>
              <a:rPr lang="en-US" sz="1400" dirty="0"/>
              <a:t>[r</a:t>
            </a:r>
            <a:r>
              <a:rPr lang="en-US" sz="1400" dirty="0" smtClean="0"/>
              <a:t>]=&gt;51 </a:t>
            </a:r>
            <a:r>
              <a:rPr lang="en-US" sz="1400" dirty="0"/>
              <a:t>[g</a:t>
            </a:r>
            <a:r>
              <a:rPr lang="en-US" sz="1400" dirty="0" smtClean="0"/>
              <a:t>]=&gt;76 </a:t>
            </a:r>
            <a:r>
              <a:rPr lang="en-US" sz="1400" dirty="0"/>
              <a:t>[b] =&gt; 83</a:t>
            </a:r>
          </a:p>
        </p:txBody>
      </p:sp>
      <p:sp>
        <p:nvSpPr>
          <p:cNvPr id="14" name="Rectangle 13"/>
          <p:cNvSpPr/>
          <p:nvPr/>
        </p:nvSpPr>
        <p:spPr>
          <a:xfrm>
            <a:off x="2295545" y="3758110"/>
            <a:ext cx="2489200" cy="307777"/>
          </a:xfrm>
          <a:prstGeom prst="rect">
            <a:avLst/>
          </a:prstGeom>
        </p:spPr>
        <p:txBody>
          <a:bodyPr wrap="square">
            <a:spAutoFit/>
          </a:bodyPr>
          <a:lstStyle/>
          <a:p>
            <a:r>
              <a:rPr lang="en-US" sz="1400" dirty="0"/>
              <a:t>[r</a:t>
            </a:r>
            <a:r>
              <a:rPr lang="en-US" sz="1400" dirty="0" smtClean="0"/>
              <a:t>]=&gt;69 </a:t>
            </a:r>
            <a:r>
              <a:rPr lang="en-US" sz="1400" dirty="0"/>
              <a:t>[g</a:t>
            </a:r>
            <a:r>
              <a:rPr lang="en-US" sz="1400" dirty="0" smtClean="0"/>
              <a:t>]=&gt;69 </a:t>
            </a:r>
            <a:r>
              <a:rPr lang="en-US" sz="1400" dirty="0"/>
              <a:t>[b] =&gt; </a:t>
            </a:r>
            <a:r>
              <a:rPr lang="en-US" sz="1400" dirty="0" smtClean="0"/>
              <a:t>69</a:t>
            </a:r>
            <a:endParaRPr lang="en-US" sz="1400" dirty="0"/>
          </a:p>
        </p:txBody>
      </p:sp>
      <p:sp>
        <p:nvSpPr>
          <p:cNvPr id="15" name="Rectangle 14"/>
          <p:cNvSpPr/>
          <p:nvPr/>
        </p:nvSpPr>
        <p:spPr>
          <a:xfrm>
            <a:off x="4305299" y="1094324"/>
            <a:ext cx="2489200" cy="307777"/>
          </a:xfrm>
          <a:prstGeom prst="rect">
            <a:avLst/>
          </a:prstGeom>
        </p:spPr>
        <p:txBody>
          <a:bodyPr wrap="square">
            <a:spAutoFit/>
          </a:bodyPr>
          <a:lstStyle/>
          <a:p>
            <a:r>
              <a:rPr lang="en-US" sz="1400" dirty="0"/>
              <a:t>[r</a:t>
            </a:r>
            <a:r>
              <a:rPr lang="en-US" sz="1400" dirty="0" smtClean="0"/>
              <a:t>]=&gt;80 </a:t>
            </a:r>
            <a:r>
              <a:rPr lang="en-US" sz="1400" dirty="0"/>
              <a:t>[g</a:t>
            </a:r>
            <a:r>
              <a:rPr lang="en-US" sz="1400" dirty="0" smtClean="0"/>
              <a:t>]=&gt;90 </a:t>
            </a:r>
            <a:r>
              <a:rPr lang="en-US" sz="1400" dirty="0"/>
              <a:t>[b] =&gt; </a:t>
            </a:r>
            <a:r>
              <a:rPr lang="en-US" sz="1400" dirty="0" smtClean="0"/>
              <a:t>93</a:t>
            </a:r>
            <a:endParaRPr lang="en-US" sz="1400" dirty="0"/>
          </a:p>
        </p:txBody>
      </p:sp>
      <p:sp>
        <p:nvSpPr>
          <p:cNvPr id="16" name="Rectangle 15"/>
          <p:cNvSpPr/>
          <p:nvPr/>
        </p:nvSpPr>
        <p:spPr>
          <a:xfrm>
            <a:off x="6553427" y="1113396"/>
            <a:ext cx="2489200" cy="307777"/>
          </a:xfrm>
          <a:prstGeom prst="rect">
            <a:avLst/>
          </a:prstGeom>
        </p:spPr>
        <p:txBody>
          <a:bodyPr wrap="square">
            <a:spAutoFit/>
          </a:bodyPr>
          <a:lstStyle/>
          <a:p>
            <a:r>
              <a:rPr lang="en-US" sz="1400" dirty="0"/>
              <a:t>[r</a:t>
            </a:r>
            <a:r>
              <a:rPr lang="en-US" sz="1400" dirty="0" smtClean="0"/>
              <a:t>]=&gt;87 </a:t>
            </a:r>
            <a:r>
              <a:rPr lang="en-US" sz="1400" dirty="0"/>
              <a:t>[g</a:t>
            </a:r>
            <a:r>
              <a:rPr lang="en-US" sz="1400" dirty="0" smtClean="0"/>
              <a:t>]=&gt;87 </a:t>
            </a:r>
            <a:r>
              <a:rPr lang="en-US" sz="1400" dirty="0"/>
              <a:t>[b] =&gt; </a:t>
            </a:r>
            <a:r>
              <a:rPr lang="en-US" sz="1400" dirty="0" smtClean="0"/>
              <a:t>87</a:t>
            </a:r>
            <a:endParaRPr lang="en-US" sz="1400" dirty="0"/>
          </a:p>
        </p:txBody>
      </p:sp>
      <p:sp>
        <p:nvSpPr>
          <p:cNvPr id="17" name="Rectangle 16"/>
          <p:cNvSpPr/>
          <p:nvPr/>
        </p:nvSpPr>
        <p:spPr>
          <a:xfrm>
            <a:off x="4673599" y="3728062"/>
            <a:ext cx="2489200" cy="307777"/>
          </a:xfrm>
          <a:prstGeom prst="rect">
            <a:avLst/>
          </a:prstGeom>
        </p:spPr>
        <p:txBody>
          <a:bodyPr wrap="square">
            <a:spAutoFit/>
          </a:bodyPr>
          <a:lstStyle/>
          <a:p>
            <a:r>
              <a:rPr lang="en-US" sz="1400" dirty="0"/>
              <a:t>[r</a:t>
            </a:r>
            <a:r>
              <a:rPr lang="en-US" sz="1400" dirty="0" smtClean="0"/>
              <a:t>]=&gt;38 </a:t>
            </a:r>
            <a:r>
              <a:rPr lang="en-US" sz="1400" dirty="0"/>
              <a:t>[g</a:t>
            </a:r>
            <a:r>
              <a:rPr lang="en-US" sz="1400" dirty="0" smtClean="0"/>
              <a:t>]=&gt;47 </a:t>
            </a:r>
            <a:r>
              <a:rPr lang="en-US" sz="1400" dirty="0"/>
              <a:t>[b] =&gt; </a:t>
            </a:r>
            <a:r>
              <a:rPr lang="en-US" sz="1400" dirty="0" smtClean="0"/>
              <a:t>49</a:t>
            </a:r>
            <a:endParaRPr lang="en-US" sz="1400" dirty="0"/>
          </a:p>
        </p:txBody>
      </p:sp>
      <p:sp>
        <p:nvSpPr>
          <p:cNvPr id="18" name="Rectangle 17"/>
          <p:cNvSpPr/>
          <p:nvPr/>
        </p:nvSpPr>
        <p:spPr>
          <a:xfrm>
            <a:off x="6705827" y="3728062"/>
            <a:ext cx="2489200" cy="307777"/>
          </a:xfrm>
          <a:prstGeom prst="rect">
            <a:avLst/>
          </a:prstGeom>
        </p:spPr>
        <p:txBody>
          <a:bodyPr wrap="square">
            <a:spAutoFit/>
          </a:bodyPr>
          <a:lstStyle/>
          <a:p>
            <a:r>
              <a:rPr lang="en-US" sz="1400" dirty="0"/>
              <a:t>[r</a:t>
            </a:r>
            <a:r>
              <a:rPr lang="en-US" sz="1400" dirty="0" smtClean="0"/>
              <a:t>]=&gt;45 </a:t>
            </a:r>
            <a:r>
              <a:rPr lang="en-US" sz="1400" dirty="0"/>
              <a:t>[g</a:t>
            </a:r>
            <a:r>
              <a:rPr lang="en-US" sz="1400" dirty="0" smtClean="0"/>
              <a:t>]=&gt;45 </a:t>
            </a:r>
            <a:r>
              <a:rPr lang="en-US" sz="1400" dirty="0"/>
              <a:t>[b] =&gt; </a:t>
            </a:r>
            <a:r>
              <a:rPr lang="en-US" sz="1400" dirty="0" smtClean="0"/>
              <a:t>45</a:t>
            </a:r>
            <a:endParaRPr lang="en-US" sz="1400" dirty="0"/>
          </a:p>
        </p:txBody>
      </p:sp>
      <p:sp>
        <p:nvSpPr>
          <p:cNvPr id="19" name="TextBox 18"/>
          <p:cNvSpPr txBox="1"/>
          <p:nvPr/>
        </p:nvSpPr>
        <p:spPr>
          <a:xfrm>
            <a:off x="2844800" y="329168"/>
            <a:ext cx="5791200" cy="369332"/>
          </a:xfrm>
          <a:prstGeom prst="rect">
            <a:avLst/>
          </a:prstGeom>
          <a:noFill/>
        </p:spPr>
        <p:txBody>
          <a:bodyPr wrap="square" rtlCol="0">
            <a:spAutoFit/>
          </a:bodyPr>
          <a:lstStyle/>
          <a:p>
            <a:r>
              <a:rPr lang="en-US" dirty="0" smtClean="0"/>
              <a:t>.27 = Baseline      Silver Car = .34     Black Car = .17</a:t>
            </a:r>
            <a:endParaRPr lang="en-US" dirty="0"/>
          </a:p>
        </p:txBody>
      </p:sp>
    </p:spTree>
    <p:extLst>
      <p:ext uri="{BB962C8B-B14F-4D97-AF65-F5344CB8AC3E}">
        <p14:creationId xmlns:p14="http://schemas.microsoft.com/office/powerpoint/2010/main" val="2540000511"/>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3"/>
          </p:nvPr>
        </p:nvSpPr>
        <p:spPr/>
        <p:txBody>
          <a:bodyPr/>
          <a:lstStyle/>
          <a:p>
            <a:r>
              <a:rPr lang="en-US" dirty="0" smtClean="0"/>
              <a:t>Threshold values</a:t>
            </a:r>
          </a:p>
          <a:p>
            <a:r>
              <a:rPr lang="en-US" dirty="0" smtClean="0"/>
              <a:t>Climates</a:t>
            </a:r>
            <a:endParaRPr lang="en-US" dirty="0"/>
          </a:p>
        </p:txBody>
      </p:sp>
    </p:spTree>
    <p:extLst>
      <p:ext uri="{BB962C8B-B14F-4D97-AF65-F5344CB8AC3E}">
        <p14:creationId xmlns:p14="http://schemas.microsoft.com/office/powerpoint/2010/main" val="39372534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09391"/>
            <a:ext cx="6512511" cy="1143000"/>
          </a:xfrm>
        </p:spPr>
        <p:txBody>
          <a:bodyPr/>
          <a:lstStyle/>
          <a:p>
            <a:pPr algn="l"/>
            <a:r>
              <a:rPr lang="en-US" dirty="0" smtClean="0"/>
              <a:t>Future Work</a:t>
            </a:r>
            <a:endParaRPr lang="en-US" dirty="0"/>
          </a:p>
        </p:txBody>
      </p:sp>
      <p:sp>
        <p:nvSpPr>
          <p:cNvPr id="5" name="Content Placeholder 2"/>
          <p:cNvSpPr txBox="1">
            <a:spLocks/>
          </p:cNvSpPr>
          <p:nvPr/>
        </p:nvSpPr>
        <p:spPr>
          <a:xfrm>
            <a:off x="1005635" y="1352391"/>
            <a:ext cx="5976279" cy="2014652"/>
          </a:xfrm>
          <a:prstGeom prst="rect">
            <a:avLst/>
          </a:prstGeom>
        </p:spPr>
        <p:txBody>
          <a:bodyPr vert="horz" lIns="91440" tIns="45720" rIns="91440" bIns="45720" rtlCol="0">
            <a:normAutofit fontScale="85000" lnSpcReduction="20000"/>
          </a:bodyPr>
          <a:lstStyle>
            <a:lvl1pPr marL="22860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2200" kern="1200">
                <a:solidFill>
                  <a:schemeClr val="tx1">
                    <a:lumMod val="75000"/>
                    <a:lumOff val="25000"/>
                  </a:schemeClr>
                </a:solidFill>
                <a:latin typeface="+mn-lt"/>
                <a:ea typeface="+mn-ea"/>
                <a:cs typeface="+mn-cs"/>
              </a:defRPr>
            </a:lvl1pPr>
            <a:lvl2pPr marL="54864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2000" kern="1200">
                <a:solidFill>
                  <a:schemeClr val="tx1">
                    <a:lumMod val="75000"/>
                    <a:lumOff val="25000"/>
                  </a:schemeClr>
                </a:solidFill>
                <a:latin typeface="+mn-lt"/>
                <a:ea typeface="+mn-ea"/>
                <a:cs typeface="+mn-cs"/>
              </a:defRPr>
            </a:lvl2pPr>
            <a:lvl3pPr marL="82296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800" kern="1200">
                <a:solidFill>
                  <a:schemeClr val="tx1">
                    <a:lumMod val="75000"/>
                    <a:lumOff val="25000"/>
                  </a:schemeClr>
                </a:solidFill>
                <a:latin typeface="+mn-lt"/>
                <a:ea typeface="+mn-ea"/>
                <a:cs typeface="+mn-cs"/>
              </a:defRPr>
            </a:lvl3pPr>
            <a:lvl4pPr marL="109728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600" kern="1200">
                <a:solidFill>
                  <a:schemeClr val="tx1">
                    <a:lumMod val="75000"/>
                    <a:lumOff val="25000"/>
                  </a:schemeClr>
                </a:solidFill>
                <a:latin typeface="+mn-lt"/>
                <a:ea typeface="+mn-ea"/>
                <a:cs typeface="+mn-cs"/>
              </a:defRPr>
            </a:lvl4pPr>
            <a:lvl5pPr marL="1389888"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5pPr>
            <a:lvl6pPr marL="1664208"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6pPr>
            <a:lvl7pPr marL="196596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7pPr>
            <a:lvl8pPr marL="228600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8pPr>
            <a:lvl9pPr marL="2587752"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9pPr>
          </a:lstStyle>
          <a:p>
            <a:pPr marL="228600" lvl="1"/>
            <a:endParaRPr lang="en-US" dirty="0" smtClean="0"/>
          </a:p>
          <a:p>
            <a:pPr marL="228600" lvl="1"/>
            <a:endParaRPr lang="en-US" dirty="0" smtClean="0"/>
          </a:p>
          <a:p>
            <a:pPr marL="228600" lvl="1"/>
            <a:r>
              <a:rPr lang="en-US" dirty="0" smtClean="0"/>
              <a:t>Designing </a:t>
            </a:r>
            <a:r>
              <a:rPr lang="en-US" dirty="0" smtClean="0"/>
              <a:t>a Mobile application  for showing the available parking spaces in different platforms.</a:t>
            </a:r>
          </a:p>
          <a:p>
            <a:pPr marL="228600" lvl="1"/>
            <a:r>
              <a:rPr lang="en-US" dirty="0" smtClean="0"/>
              <a:t>Determining thresholds based on time of day.</a:t>
            </a:r>
            <a:endParaRPr lang="en-US" dirty="0" smtClean="0"/>
          </a:p>
          <a:p>
            <a:pPr marL="228600" lvl="1"/>
            <a:r>
              <a:rPr lang="en-US" dirty="0" smtClean="0"/>
              <a:t>Displaying on a screen about the availability  of parking space with image.</a:t>
            </a:r>
          </a:p>
          <a:p>
            <a:pPr>
              <a:buNone/>
            </a:pPr>
            <a:endParaRPr lang="en-US" dirty="0"/>
          </a:p>
        </p:txBody>
      </p:sp>
    </p:spTree>
    <p:extLst>
      <p:ext uri="{BB962C8B-B14F-4D97-AF65-F5344CB8AC3E}">
        <p14:creationId xmlns:p14="http://schemas.microsoft.com/office/powerpoint/2010/main" val="2540000511"/>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16374"/>
            <a:ext cx="6512511" cy="1143000"/>
          </a:xfrm>
        </p:spPr>
        <p:txBody>
          <a:bodyPr/>
          <a:lstStyle/>
          <a:p>
            <a:pPr algn="l"/>
            <a:r>
              <a:rPr lang="en-US" dirty="0" smtClean="0"/>
              <a:t>Problem</a:t>
            </a:r>
            <a:endParaRPr lang="en-US" dirty="0"/>
          </a:p>
        </p:txBody>
      </p:sp>
      <p:pic>
        <p:nvPicPr>
          <p:cNvPr id="5" name="Picture 4"/>
          <p:cNvPicPr>
            <a:picLocks noChangeAspect="1"/>
          </p:cNvPicPr>
          <p:nvPr/>
        </p:nvPicPr>
        <p:blipFill>
          <a:blip r:embed="rId3"/>
          <a:stretch>
            <a:fillRect/>
          </a:stretch>
        </p:blipFill>
        <p:spPr>
          <a:xfrm>
            <a:off x="1608667" y="1684280"/>
            <a:ext cx="4835407" cy="3445227"/>
          </a:xfrm>
          <a:prstGeom prst="rect">
            <a:avLst/>
          </a:prstGeom>
        </p:spPr>
      </p:pic>
      <p:sp>
        <p:nvSpPr>
          <p:cNvPr id="6" name="TextBox 5"/>
          <p:cNvSpPr txBox="1"/>
          <p:nvPr/>
        </p:nvSpPr>
        <p:spPr>
          <a:xfrm>
            <a:off x="2398889" y="5880332"/>
            <a:ext cx="4327408" cy="461665"/>
          </a:xfrm>
          <a:prstGeom prst="rect">
            <a:avLst/>
          </a:prstGeom>
          <a:noFill/>
        </p:spPr>
        <p:txBody>
          <a:bodyPr wrap="square" rtlCol="0">
            <a:spAutoFit/>
          </a:bodyPr>
          <a:lstStyle/>
          <a:p>
            <a:r>
              <a:rPr lang="en-US" sz="2400" dirty="0" smtClean="0">
                <a:latin typeface="Helvetica"/>
                <a:cs typeface="Helvetica"/>
              </a:rPr>
              <a:t>Late for class … again.</a:t>
            </a:r>
            <a:endParaRPr lang="en-US" sz="2400" dirty="0">
              <a:latin typeface="Helvetica"/>
              <a:cs typeface="Helvetica"/>
            </a:endParaRPr>
          </a:p>
        </p:txBody>
      </p:sp>
      <p:pic>
        <p:nvPicPr>
          <p:cNvPr id="9" name="Picture 8"/>
          <p:cNvPicPr>
            <a:picLocks noChangeAspect="1"/>
          </p:cNvPicPr>
          <p:nvPr/>
        </p:nvPicPr>
        <p:blipFill>
          <a:blip r:embed="rId4"/>
          <a:stretch>
            <a:fillRect/>
          </a:stretch>
        </p:blipFill>
        <p:spPr>
          <a:xfrm>
            <a:off x="7389518" y="2462858"/>
            <a:ext cx="1317037" cy="1949215"/>
          </a:xfrm>
          <a:prstGeom prst="rect">
            <a:avLst/>
          </a:prstGeom>
        </p:spPr>
      </p:pic>
    </p:spTree>
    <p:extLst>
      <p:ext uri="{BB962C8B-B14F-4D97-AF65-F5344CB8AC3E}">
        <p14:creationId xmlns:p14="http://schemas.microsoft.com/office/powerpoint/2010/main" val="1489933378"/>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09391"/>
            <a:ext cx="6512511" cy="1143000"/>
          </a:xfrm>
        </p:spPr>
        <p:txBody>
          <a:bodyPr/>
          <a:lstStyle/>
          <a:p>
            <a:pPr algn="l"/>
            <a:r>
              <a:rPr lang="en-US" dirty="0" smtClean="0"/>
              <a:t>Conclusion</a:t>
            </a:r>
            <a:endParaRPr lang="en-US" dirty="0"/>
          </a:p>
        </p:txBody>
      </p:sp>
      <p:sp>
        <p:nvSpPr>
          <p:cNvPr id="5" name="Content Placeholder 2"/>
          <p:cNvSpPr txBox="1">
            <a:spLocks/>
          </p:cNvSpPr>
          <p:nvPr/>
        </p:nvSpPr>
        <p:spPr>
          <a:xfrm>
            <a:off x="1005635" y="1352391"/>
            <a:ext cx="5976279" cy="3527258"/>
          </a:xfrm>
          <a:prstGeom prst="rect">
            <a:avLst/>
          </a:prstGeom>
        </p:spPr>
        <p:txBody>
          <a:bodyPr vert="horz" lIns="91440" tIns="45720" rIns="91440" bIns="45720" rtlCol="0">
            <a:normAutofit/>
          </a:bodyPr>
          <a:lstStyle>
            <a:lvl1pPr marL="22860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2200" kern="1200">
                <a:solidFill>
                  <a:schemeClr val="tx1">
                    <a:lumMod val="75000"/>
                    <a:lumOff val="25000"/>
                  </a:schemeClr>
                </a:solidFill>
                <a:latin typeface="+mn-lt"/>
                <a:ea typeface="+mn-ea"/>
                <a:cs typeface="+mn-cs"/>
              </a:defRPr>
            </a:lvl1pPr>
            <a:lvl2pPr marL="54864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2000" kern="1200">
                <a:solidFill>
                  <a:schemeClr val="tx1">
                    <a:lumMod val="75000"/>
                    <a:lumOff val="25000"/>
                  </a:schemeClr>
                </a:solidFill>
                <a:latin typeface="+mn-lt"/>
                <a:ea typeface="+mn-ea"/>
                <a:cs typeface="+mn-cs"/>
              </a:defRPr>
            </a:lvl2pPr>
            <a:lvl3pPr marL="82296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800" kern="1200">
                <a:solidFill>
                  <a:schemeClr val="tx1">
                    <a:lumMod val="75000"/>
                    <a:lumOff val="25000"/>
                  </a:schemeClr>
                </a:solidFill>
                <a:latin typeface="+mn-lt"/>
                <a:ea typeface="+mn-ea"/>
                <a:cs typeface="+mn-cs"/>
              </a:defRPr>
            </a:lvl3pPr>
            <a:lvl4pPr marL="109728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600" kern="1200">
                <a:solidFill>
                  <a:schemeClr val="tx1">
                    <a:lumMod val="75000"/>
                    <a:lumOff val="25000"/>
                  </a:schemeClr>
                </a:solidFill>
                <a:latin typeface="+mn-lt"/>
                <a:ea typeface="+mn-ea"/>
                <a:cs typeface="+mn-cs"/>
              </a:defRPr>
            </a:lvl4pPr>
            <a:lvl5pPr marL="1389888"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5pPr>
            <a:lvl6pPr marL="1664208"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6pPr>
            <a:lvl7pPr marL="196596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7pPr>
            <a:lvl8pPr marL="228600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8pPr>
            <a:lvl9pPr marL="2587752"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9pPr>
          </a:lstStyle>
          <a:p>
            <a:pPr marL="228600" lvl="1"/>
            <a:endParaRPr lang="en-US" dirty="0" smtClean="0"/>
          </a:p>
          <a:p>
            <a:pPr marL="228600" lvl="1"/>
            <a:r>
              <a:rPr lang="en-US" dirty="0" smtClean="0"/>
              <a:t>Easy to locate the available spaces at parking area.</a:t>
            </a:r>
          </a:p>
          <a:p>
            <a:pPr marL="228600" lvl="1"/>
            <a:endParaRPr lang="en-US" dirty="0" smtClean="0"/>
          </a:p>
          <a:p>
            <a:pPr marL="228600" lvl="1"/>
            <a:r>
              <a:rPr lang="en-US" dirty="0" smtClean="0"/>
              <a:t>Helps students and faculties for parking easily.</a:t>
            </a:r>
          </a:p>
          <a:p>
            <a:pPr marL="228600" lvl="1"/>
            <a:endParaRPr lang="en-US" dirty="0" smtClean="0"/>
          </a:p>
          <a:p>
            <a:pPr marL="228600" lvl="1"/>
            <a:r>
              <a:rPr lang="en-US" dirty="0" smtClean="0"/>
              <a:t>Saves time.</a:t>
            </a:r>
          </a:p>
          <a:p>
            <a:pPr marL="228600" lvl="1"/>
            <a:endParaRPr lang="en-US" dirty="0" smtClean="0"/>
          </a:p>
        </p:txBody>
      </p:sp>
    </p:spTree>
    <p:extLst>
      <p:ext uri="{BB962C8B-B14F-4D97-AF65-F5344CB8AC3E}">
        <p14:creationId xmlns:p14="http://schemas.microsoft.com/office/powerpoint/2010/main" val="2540000511"/>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09391"/>
            <a:ext cx="6512511" cy="1143000"/>
          </a:xfrm>
        </p:spPr>
        <p:txBody>
          <a:bodyPr/>
          <a:lstStyle/>
          <a:p>
            <a:pPr algn="l"/>
            <a:r>
              <a:rPr lang="en-US" dirty="0" smtClean="0"/>
              <a:t>Queries??????</a:t>
            </a:r>
            <a:endParaRPr lang="en-US" dirty="0"/>
          </a:p>
        </p:txBody>
      </p:sp>
      <p:pic>
        <p:nvPicPr>
          <p:cNvPr id="2050" name="Picture 2"/>
          <p:cNvPicPr>
            <a:picLocks noChangeAspect="1" noChangeArrowheads="1"/>
          </p:cNvPicPr>
          <p:nvPr/>
        </p:nvPicPr>
        <p:blipFill>
          <a:blip r:embed="rId3"/>
          <a:srcRect/>
          <a:stretch>
            <a:fillRect/>
          </a:stretch>
        </p:blipFill>
        <p:spPr bwMode="auto">
          <a:xfrm>
            <a:off x="1392355" y="1854436"/>
            <a:ext cx="6683421" cy="3727213"/>
          </a:xfrm>
          <a:prstGeom prst="rect">
            <a:avLst/>
          </a:prstGeom>
          <a:noFill/>
          <a:ln w="9525">
            <a:noFill/>
            <a:miter lim="800000"/>
            <a:headEnd/>
            <a:tailEnd/>
          </a:ln>
          <a:effectLst/>
        </p:spPr>
      </p:pic>
    </p:spTree>
    <p:extLst>
      <p:ext uri="{BB962C8B-B14F-4D97-AF65-F5344CB8AC3E}">
        <p14:creationId xmlns:p14="http://schemas.microsoft.com/office/powerpoint/2010/main" val="2540000511"/>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09391"/>
            <a:ext cx="6512511" cy="1143000"/>
          </a:xfrm>
        </p:spPr>
        <p:txBody>
          <a:bodyPr/>
          <a:lstStyle/>
          <a:p>
            <a:pPr algn="l"/>
            <a:r>
              <a:rPr lang="en-US" dirty="0" smtClean="0"/>
              <a:t>References</a:t>
            </a:r>
            <a:endParaRPr lang="en-US" dirty="0"/>
          </a:p>
        </p:txBody>
      </p:sp>
      <p:sp>
        <p:nvSpPr>
          <p:cNvPr id="5" name="Content Placeholder 2"/>
          <p:cNvSpPr txBox="1">
            <a:spLocks/>
          </p:cNvSpPr>
          <p:nvPr/>
        </p:nvSpPr>
        <p:spPr>
          <a:xfrm>
            <a:off x="1005635" y="1352391"/>
            <a:ext cx="7335060" cy="4757852"/>
          </a:xfrm>
          <a:prstGeom prst="rect">
            <a:avLst/>
          </a:prstGeom>
        </p:spPr>
        <p:txBody>
          <a:bodyPr vert="horz" lIns="91440" tIns="45720" rIns="91440" bIns="45720" rtlCol="0">
            <a:normAutofit fontScale="47500" lnSpcReduction="20000"/>
          </a:bodyPr>
          <a:lstStyle>
            <a:lvl1pPr marL="22860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2200" kern="1200">
                <a:solidFill>
                  <a:schemeClr val="tx1">
                    <a:lumMod val="75000"/>
                    <a:lumOff val="25000"/>
                  </a:schemeClr>
                </a:solidFill>
                <a:latin typeface="+mn-lt"/>
                <a:ea typeface="+mn-ea"/>
                <a:cs typeface="+mn-cs"/>
              </a:defRPr>
            </a:lvl1pPr>
            <a:lvl2pPr marL="54864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2000" kern="1200">
                <a:solidFill>
                  <a:schemeClr val="tx1">
                    <a:lumMod val="75000"/>
                    <a:lumOff val="25000"/>
                  </a:schemeClr>
                </a:solidFill>
                <a:latin typeface="+mn-lt"/>
                <a:ea typeface="+mn-ea"/>
                <a:cs typeface="+mn-cs"/>
              </a:defRPr>
            </a:lvl2pPr>
            <a:lvl3pPr marL="82296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800" kern="1200">
                <a:solidFill>
                  <a:schemeClr val="tx1">
                    <a:lumMod val="75000"/>
                    <a:lumOff val="25000"/>
                  </a:schemeClr>
                </a:solidFill>
                <a:latin typeface="+mn-lt"/>
                <a:ea typeface="+mn-ea"/>
                <a:cs typeface="+mn-cs"/>
              </a:defRPr>
            </a:lvl3pPr>
            <a:lvl4pPr marL="109728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600" kern="1200">
                <a:solidFill>
                  <a:schemeClr val="tx1">
                    <a:lumMod val="75000"/>
                    <a:lumOff val="25000"/>
                  </a:schemeClr>
                </a:solidFill>
                <a:latin typeface="+mn-lt"/>
                <a:ea typeface="+mn-ea"/>
                <a:cs typeface="+mn-cs"/>
              </a:defRPr>
            </a:lvl4pPr>
            <a:lvl5pPr marL="1389888"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5pPr>
            <a:lvl6pPr marL="1664208"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6pPr>
            <a:lvl7pPr marL="196596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7pPr>
            <a:lvl8pPr marL="228600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8pPr>
            <a:lvl9pPr marL="2587752"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9pPr>
          </a:lstStyle>
          <a:p>
            <a:pPr marL="228600" lvl="1"/>
            <a:endParaRPr lang="en-US" dirty="0" smtClean="0"/>
          </a:p>
          <a:p>
            <a:pPr marL="502920" lvl="1" indent="-457200">
              <a:buFont typeface="+mj-lt"/>
              <a:buAutoNum type="arabicPeriod"/>
            </a:pPr>
            <a:r>
              <a:rPr lang="en-US" dirty="0" err="1" smtClean="0"/>
              <a:t>Mexas</a:t>
            </a:r>
            <a:r>
              <a:rPr lang="en-US" dirty="0" smtClean="0"/>
              <a:t>, A H., </a:t>
            </a:r>
            <a:r>
              <a:rPr lang="en-US" dirty="0" err="1" smtClean="0"/>
              <a:t>Marengoni</a:t>
            </a:r>
            <a:r>
              <a:rPr lang="en-US" dirty="0" smtClean="0"/>
              <a:t>, M., Unsupervised Recognition of parking lot areas, Proceedings of the International Conference on Machine Vision and Machine Learning Prague, Czech Republic, August 14-15, 2014.(Paper No. 68).</a:t>
            </a:r>
          </a:p>
          <a:p>
            <a:pPr marL="502920" lvl="1" indent="-457200">
              <a:buFont typeface="+mj-lt"/>
              <a:buAutoNum type="arabicPeriod"/>
            </a:pPr>
            <a:endParaRPr lang="en-US" dirty="0" smtClean="0"/>
          </a:p>
          <a:p>
            <a:pPr marL="502920" lvl="1" indent="-457200">
              <a:buFont typeface="+mj-lt"/>
              <a:buAutoNum type="arabicPeriod"/>
            </a:pPr>
            <a:r>
              <a:rPr lang="en-US" dirty="0" err="1" smtClean="0"/>
              <a:t>Yusnita</a:t>
            </a:r>
            <a:r>
              <a:rPr lang="en-US" dirty="0" smtClean="0"/>
              <a:t>, R., </a:t>
            </a:r>
            <a:r>
              <a:rPr lang="en-US" dirty="0" err="1" smtClean="0"/>
              <a:t>Norbaya</a:t>
            </a:r>
            <a:r>
              <a:rPr lang="en-US" dirty="0" smtClean="0"/>
              <a:t>, F., </a:t>
            </a:r>
            <a:r>
              <a:rPr lang="en-US" dirty="0" err="1" smtClean="0"/>
              <a:t>Basharuddin</a:t>
            </a:r>
            <a:r>
              <a:rPr lang="en-US" dirty="0" smtClean="0"/>
              <a:t>, N., Intelligent Parking Space Detection System Based on Image Processing, International Journal of Innovation, Management and Technology, Vol. 3, No. 3, June 2012.</a:t>
            </a:r>
          </a:p>
          <a:p>
            <a:pPr marL="502920" lvl="1" indent="-457200">
              <a:buFont typeface="+mj-lt"/>
              <a:buAutoNum type="arabicPeriod"/>
            </a:pPr>
            <a:endParaRPr lang="en-US" dirty="0" smtClean="0"/>
          </a:p>
          <a:p>
            <a:pPr marL="502920" lvl="1" indent="-457200">
              <a:buFont typeface="+mj-lt"/>
              <a:buAutoNum type="arabicPeriod"/>
            </a:pPr>
            <a:r>
              <a:rPr lang="en-US" dirty="0" err="1" smtClean="0"/>
              <a:t>Zabawi</a:t>
            </a:r>
            <a:r>
              <a:rPr lang="en-US" dirty="0" smtClean="0"/>
              <a:t>, N H B., </a:t>
            </a:r>
            <a:r>
              <a:rPr lang="en-US" dirty="0" err="1" smtClean="0"/>
              <a:t>Sunardi</a:t>
            </a:r>
            <a:r>
              <a:rPr lang="en-US" dirty="0" smtClean="0"/>
              <a:t>., </a:t>
            </a:r>
            <a:r>
              <a:rPr lang="en-US" dirty="0" err="1" smtClean="0"/>
              <a:t>Ghazali</a:t>
            </a:r>
            <a:r>
              <a:rPr lang="en-US" dirty="0" smtClean="0"/>
              <a:t>, K H., Parking lot detection using image processing </a:t>
            </a:r>
            <a:r>
              <a:rPr lang="en-US" dirty="0" err="1" smtClean="0"/>
              <a:t>method,ICLTEEE</a:t>
            </a:r>
            <a:r>
              <a:rPr lang="en-US" dirty="0" smtClean="0"/>
              <a:t> 2013.</a:t>
            </a:r>
          </a:p>
          <a:p>
            <a:pPr marL="502920" lvl="1" indent="-457200">
              <a:buFont typeface="+mj-lt"/>
              <a:buAutoNum type="arabicPeriod"/>
            </a:pPr>
            <a:endParaRPr lang="en-US" dirty="0" smtClean="0"/>
          </a:p>
          <a:p>
            <a:pPr marL="502920" lvl="1" indent="-457200">
              <a:buFont typeface="+mj-lt"/>
              <a:buAutoNum type="arabicPeriod"/>
            </a:pPr>
            <a:r>
              <a:rPr lang="en-US" dirty="0" err="1" smtClean="0"/>
              <a:t>Comaniciu</a:t>
            </a:r>
            <a:r>
              <a:rPr lang="en-US" dirty="0" smtClean="0"/>
              <a:t>, D., Meer, P., Robust Analysis of feature spaces: Color Image Segmentation, Department of Electrical and Computer Engineering Rutgers University, Piscataway, NJ 08855, USA.</a:t>
            </a:r>
          </a:p>
          <a:p>
            <a:pPr marL="502920" lvl="1" indent="-457200">
              <a:buFont typeface="+mj-lt"/>
              <a:buAutoNum type="arabicPeriod"/>
            </a:pPr>
            <a:endParaRPr lang="en-US" dirty="0" smtClean="0"/>
          </a:p>
          <a:p>
            <a:pPr marL="502920" lvl="1" indent="-457200">
              <a:buFont typeface="+mj-lt"/>
              <a:buAutoNum type="arabicPeriod"/>
            </a:pPr>
            <a:r>
              <a:rPr lang="en-US" dirty="0" smtClean="0"/>
              <a:t> </a:t>
            </a:r>
            <a:r>
              <a:rPr lang="en-US" dirty="0" err="1" smtClean="0"/>
              <a:t>Manzanera</a:t>
            </a:r>
            <a:r>
              <a:rPr lang="en-US" dirty="0" smtClean="0"/>
              <a:t>, A., Local jet feature space framework for image processing and representation, </a:t>
            </a:r>
            <a:r>
              <a:rPr lang="en-US" dirty="0" err="1" smtClean="0"/>
              <a:t>Laboratoire</a:t>
            </a:r>
            <a:r>
              <a:rPr lang="en-US" dirty="0" smtClean="0"/>
              <a:t> </a:t>
            </a:r>
            <a:r>
              <a:rPr lang="en-US" dirty="0" err="1" smtClean="0"/>
              <a:t>d’Electronique</a:t>
            </a:r>
            <a:r>
              <a:rPr lang="en-US" dirty="0" smtClean="0"/>
              <a:t> et </a:t>
            </a:r>
            <a:r>
              <a:rPr lang="en-US" dirty="0" err="1" smtClean="0"/>
              <a:t>Informatique</a:t>
            </a:r>
            <a:r>
              <a:rPr lang="en-US" dirty="0" smtClean="0"/>
              <a:t> ENSTA-</a:t>
            </a:r>
            <a:r>
              <a:rPr lang="en-US" dirty="0" err="1" smtClean="0"/>
              <a:t>ParisTech</a:t>
            </a:r>
            <a:r>
              <a:rPr lang="en-US" dirty="0" smtClean="0"/>
              <a:t>, Paris, France.</a:t>
            </a:r>
          </a:p>
          <a:p>
            <a:pPr marL="502920" lvl="1" indent="-457200">
              <a:buFont typeface="+mj-lt"/>
              <a:buAutoNum type="arabicPeriod"/>
            </a:pPr>
            <a:endParaRPr lang="en-US" dirty="0" smtClean="0"/>
          </a:p>
          <a:p>
            <a:pPr marL="502920" lvl="1" indent="-457200">
              <a:buFont typeface="+mj-lt"/>
              <a:buAutoNum type="arabicPeriod"/>
            </a:pPr>
            <a:r>
              <a:rPr lang="en-US" dirty="0" smtClean="0"/>
              <a:t>Canny, J., A computational approach to edge detection, proceeding IEEE transactions on pattern analysis and machine intelligence, vol. pami-8, no.6, November 1986.</a:t>
            </a:r>
          </a:p>
          <a:p>
            <a:pPr marL="502920" lvl="1" indent="-457200">
              <a:buFont typeface="+mj-lt"/>
              <a:buAutoNum type="arabicPeriod"/>
            </a:pPr>
            <a:endParaRPr lang="en-US" dirty="0" smtClean="0"/>
          </a:p>
          <a:p>
            <a:pPr marL="502920" lvl="1" indent="-457200">
              <a:buFont typeface="+mj-lt"/>
              <a:buAutoNum type="arabicPeriod"/>
            </a:pPr>
            <a:r>
              <a:rPr lang="en-US" dirty="0" smtClean="0"/>
              <a:t>Torres, F.A.J., Automatic parking lot occupancy computation using motion tracking, the college of engineering and computer science in partial fulfillment of the requirements for the degree of master of science, Florida Atlantic university, Boca Raton, Florida, august 2013.</a:t>
            </a:r>
          </a:p>
          <a:p>
            <a:pPr marL="502920" lvl="1" indent="-457200">
              <a:buFont typeface="+mj-lt"/>
              <a:buAutoNum type="arabicPeriod"/>
            </a:pPr>
            <a:endParaRPr lang="en-US" dirty="0" smtClean="0"/>
          </a:p>
          <a:p>
            <a:pPr marL="502920" lvl="1" indent="-457200">
              <a:buFont typeface="+mj-lt"/>
              <a:buAutoNum type="arabicPeriod"/>
            </a:pPr>
            <a:r>
              <a:rPr lang="en-US" dirty="0" err="1" smtClean="0"/>
              <a:t>Papanikolopoulos</a:t>
            </a:r>
            <a:r>
              <a:rPr lang="en-US" dirty="0" smtClean="0"/>
              <a:t>, N.P., martin, R.F.K., </a:t>
            </a:r>
            <a:r>
              <a:rPr lang="en-US" dirty="0" err="1" smtClean="0"/>
              <a:t>Masoud</a:t>
            </a:r>
            <a:r>
              <a:rPr lang="en-US" dirty="0" smtClean="0"/>
              <a:t>, O., </a:t>
            </a:r>
            <a:r>
              <a:rPr lang="en-US" dirty="0" err="1" smtClean="0"/>
              <a:t>Gupte</a:t>
            </a:r>
            <a:r>
              <a:rPr lang="en-US" dirty="0" smtClean="0"/>
              <a:t>, S., Detection and classification of vehicles, IEEE transactions on intelligent transportation systems, vol.3, no.1, march 2002.</a:t>
            </a:r>
          </a:p>
          <a:p>
            <a:pPr marL="502920" lvl="1" indent="-457200">
              <a:buFont typeface="+mj-lt"/>
              <a:buAutoNum type="arabicPeriod"/>
            </a:pPr>
            <a:endParaRPr lang="en-US" dirty="0" smtClean="0"/>
          </a:p>
          <a:p>
            <a:pPr marL="502920" lvl="1" indent="-457200">
              <a:buFont typeface="+mj-lt"/>
              <a:buAutoNum type="arabicPeriod"/>
            </a:pPr>
            <a:r>
              <a:rPr lang="en-US" dirty="0" smtClean="0"/>
              <a:t>Lindberg, T., Feature detection with automatic scale selection, Computational vision and active perception laboratory (CVAP), Department of numerical analysis and computing science, KTH (royal institute of technology), S-100 44 Stockholm, Sweden, received February 1, 1994; revised </a:t>
            </a:r>
            <a:r>
              <a:rPr lang="en-US" dirty="0" err="1" smtClean="0"/>
              <a:t>june</a:t>
            </a:r>
            <a:r>
              <a:rPr lang="en-US" dirty="0" smtClean="0"/>
              <a:t> 1, 1996; accepted </a:t>
            </a:r>
            <a:r>
              <a:rPr lang="en-US" dirty="0" err="1" smtClean="0"/>
              <a:t>july</a:t>
            </a:r>
            <a:r>
              <a:rPr lang="en-US" dirty="0" smtClean="0"/>
              <a:t> 30, 1998.</a:t>
            </a:r>
          </a:p>
          <a:p>
            <a:pPr marL="228600" lvl="1"/>
            <a:endParaRPr lang="en-US" dirty="0" smtClean="0"/>
          </a:p>
        </p:txBody>
      </p:sp>
    </p:spTree>
    <p:extLst>
      <p:ext uri="{BB962C8B-B14F-4D97-AF65-F5344CB8AC3E}">
        <p14:creationId xmlns:p14="http://schemas.microsoft.com/office/powerpoint/2010/main" val="2540000511"/>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4220" y="257228"/>
            <a:ext cx="4990032" cy="948583"/>
          </a:xfrm>
        </p:spPr>
        <p:txBody>
          <a:bodyPr/>
          <a:lstStyle/>
          <a:p>
            <a:pPr>
              <a:buNone/>
            </a:pPr>
            <a:r>
              <a:rPr lang="en-US" dirty="0" smtClean="0"/>
              <a:t>Special Thanks to</a:t>
            </a:r>
            <a:endParaRPr lang="en-US" dirty="0"/>
          </a:p>
        </p:txBody>
      </p:sp>
      <p:sp>
        <p:nvSpPr>
          <p:cNvPr id="3" name="Content Placeholder 2"/>
          <p:cNvSpPr>
            <a:spLocks noGrp="1"/>
          </p:cNvSpPr>
          <p:nvPr>
            <p:ph sz="quarter" idx="13"/>
          </p:nvPr>
        </p:nvSpPr>
        <p:spPr>
          <a:xfrm>
            <a:off x="1143000" y="1888620"/>
            <a:ext cx="6400800" cy="2317619"/>
          </a:xfrm>
        </p:spPr>
        <p:txBody>
          <a:bodyPr/>
          <a:lstStyle/>
          <a:p>
            <a:r>
              <a:rPr lang="en-US" dirty="0" smtClean="0"/>
              <a:t>Dr. Terry Griffin </a:t>
            </a:r>
            <a:endParaRPr lang="en-US" dirty="0"/>
          </a:p>
        </p:txBody>
      </p:sp>
      <p:pic>
        <p:nvPicPr>
          <p:cNvPr id="1026" name="Picture 2"/>
          <p:cNvPicPr>
            <a:picLocks noChangeAspect="1" noChangeArrowheads="1"/>
          </p:cNvPicPr>
          <p:nvPr/>
        </p:nvPicPr>
        <p:blipFill>
          <a:blip r:embed="rId3"/>
          <a:srcRect/>
          <a:stretch>
            <a:fillRect/>
          </a:stretch>
        </p:blipFill>
        <p:spPr bwMode="auto">
          <a:xfrm>
            <a:off x="2580831" y="2571749"/>
            <a:ext cx="3196126" cy="3083132"/>
          </a:xfrm>
          <a:prstGeom prst="rect">
            <a:avLst/>
          </a:prstGeom>
          <a:noFill/>
          <a:ln w="9525">
            <a:noFill/>
            <a:miter lim="800000"/>
            <a:headEnd/>
            <a:tailEnd/>
          </a:ln>
          <a:effec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09391"/>
            <a:ext cx="6512511" cy="1143000"/>
          </a:xfrm>
        </p:spPr>
        <p:txBody>
          <a:bodyPr/>
          <a:lstStyle/>
          <a:p>
            <a:pPr algn="l"/>
            <a:r>
              <a:rPr lang="en-US" dirty="0" smtClean="0"/>
              <a:t>Motivation</a:t>
            </a:r>
            <a:endParaRPr lang="en-US" dirty="0"/>
          </a:p>
        </p:txBody>
      </p:sp>
      <p:sp>
        <p:nvSpPr>
          <p:cNvPr id="3" name="Content Placeholder 2"/>
          <p:cNvSpPr>
            <a:spLocks noGrp="1"/>
          </p:cNvSpPr>
          <p:nvPr>
            <p:ph sz="quarter" idx="13"/>
          </p:nvPr>
        </p:nvSpPr>
        <p:spPr>
          <a:xfrm>
            <a:off x="1192801" y="2098705"/>
            <a:ext cx="6777862" cy="3703726"/>
          </a:xfrm>
        </p:spPr>
        <p:txBody>
          <a:bodyPr/>
          <a:lstStyle/>
          <a:p>
            <a:r>
              <a:rPr lang="en-US" dirty="0" smtClean="0"/>
              <a:t>Available parking spaces are elusive.</a:t>
            </a:r>
            <a:br>
              <a:rPr lang="en-US" dirty="0" smtClean="0"/>
            </a:br>
            <a:endParaRPr lang="en-US" dirty="0" smtClean="0"/>
          </a:p>
          <a:p>
            <a:r>
              <a:rPr lang="en-US" dirty="0" smtClean="0"/>
              <a:t>Location Based Services are easy to implement.</a:t>
            </a:r>
            <a:br>
              <a:rPr lang="en-US" dirty="0" smtClean="0"/>
            </a:br>
            <a:endParaRPr lang="en-US" dirty="0" smtClean="0"/>
          </a:p>
          <a:p>
            <a:r>
              <a:rPr lang="en-US" dirty="0" smtClean="0"/>
              <a:t>Identifying available parking is not easy to implement, but possible, and has an expressed need.</a:t>
            </a:r>
          </a:p>
          <a:p>
            <a:endParaRPr lang="en-US" dirty="0"/>
          </a:p>
        </p:txBody>
      </p:sp>
    </p:spTree>
    <p:extLst>
      <p:ext uri="{BB962C8B-B14F-4D97-AF65-F5344CB8AC3E}">
        <p14:creationId xmlns:p14="http://schemas.microsoft.com/office/powerpoint/2010/main" val="2790697206"/>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09391"/>
            <a:ext cx="6512511" cy="1143000"/>
          </a:xfrm>
        </p:spPr>
        <p:txBody>
          <a:bodyPr/>
          <a:lstStyle/>
          <a:p>
            <a:pPr algn="l"/>
            <a:r>
              <a:rPr lang="en-US" dirty="0" smtClean="0"/>
              <a:t>Overview</a:t>
            </a:r>
            <a:endParaRPr lang="en-US" dirty="0"/>
          </a:p>
        </p:txBody>
      </p:sp>
      <p:sp>
        <p:nvSpPr>
          <p:cNvPr id="5" name="Content Placeholder 2"/>
          <p:cNvSpPr txBox="1">
            <a:spLocks/>
          </p:cNvSpPr>
          <p:nvPr/>
        </p:nvSpPr>
        <p:spPr>
          <a:xfrm>
            <a:off x="3310728" y="833839"/>
            <a:ext cx="5774545" cy="4069975"/>
          </a:xfrm>
          <a:prstGeom prst="rect">
            <a:avLst/>
          </a:prstGeom>
        </p:spPr>
        <p:txBody>
          <a:bodyPr vert="horz" lIns="91440" tIns="45720" rIns="91440" bIns="45720" rtlCol="0">
            <a:noAutofit/>
          </a:bodyPr>
          <a:lstStyle>
            <a:lvl1pPr marL="22860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2200" kern="1200">
                <a:solidFill>
                  <a:schemeClr val="tx1">
                    <a:lumMod val="75000"/>
                    <a:lumOff val="25000"/>
                  </a:schemeClr>
                </a:solidFill>
                <a:latin typeface="+mn-lt"/>
                <a:ea typeface="+mn-ea"/>
                <a:cs typeface="+mn-cs"/>
              </a:defRPr>
            </a:lvl1pPr>
            <a:lvl2pPr marL="54864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2000" kern="1200">
                <a:solidFill>
                  <a:schemeClr val="tx1">
                    <a:lumMod val="75000"/>
                    <a:lumOff val="25000"/>
                  </a:schemeClr>
                </a:solidFill>
                <a:latin typeface="+mn-lt"/>
                <a:ea typeface="+mn-ea"/>
                <a:cs typeface="+mn-cs"/>
              </a:defRPr>
            </a:lvl2pPr>
            <a:lvl3pPr marL="82296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800" kern="1200">
                <a:solidFill>
                  <a:schemeClr val="tx1">
                    <a:lumMod val="75000"/>
                    <a:lumOff val="25000"/>
                  </a:schemeClr>
                </a:solidFill>
                <a:latin typeface="+mn-lt"/>
                <a:ea typeface="+mn-ea"/>
                <a:cs typeface="+mn-cs"/>
              </a:defRPr>
            </a:lvl3pPr>
            <a:lvl4pPr marL="109728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600" kern="1200">
                <a:solidFill>
                  <a:schemeClr val="tx1">
                    <a:lumMod val="75000"/>
                    <a:lumOff val="25000"/>
                  </a:schemeClr>
                </a:solidFill>
                <a:latin typeface="+mn-lt"/>
                <a:ea typeface="+mn-ea"/>
                <a:cs typeface="+mn-cs"/>
              </a:defRPr>
            </a:lvl4pPr>
            <a:lvl5pPr marL="1389888"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5pPr>
            <a:lvl6pPr marL="1664208"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6pPr>
            <a:lvl7pPr marL="196596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7pPr>
            <a:lvl8pPr marL="228600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8pPr>
            <a:lvl9pPr marL="2587752"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9pPr>
          </a:lstStyle>
          <a:p>
            <a:endParaRPr lang="en-US" sz="2000" dirty="0"/>
          </a:p>
          <a:p>
            <a:r>
              <a:rPr lang="en-US" sz="2000" b="1" dirty="0" smtClean="0"/>
              <a:t>Identifying Available Parking Spaces has three stages:</a:t>
            </a:r>
            <a:r>
              <a:rPr lang="en-US" sz="2000" dirty="0" smtClean="0"/>
              <a:t/>
            </a:r>
            <a:br>
              <a:rPr lang="en-US" sz="2000" dirty="0" smtClean="0"/>
            </a:br>
            <a:endParaRPr lang="en-US" sz="2000" dirty="0" smtClean="0"/>
          </a:p>
          <a:p>
            <a:pPr marL="822960" lvl="1" indent="-457200">
              <a:buFont typeface="+mj-lt"/>
              <a:buAutoNum type="arabicPeriod"/>
            </a:pPr>
            <a:r>
              <a:rPr lang="en-US" dirty="0" smtClean="0"/>
              <a:t>Automatic parking space discovery</a:t>
            </a:r>
            <a:br>
              <a:rPr lang="en-US" dirty="0" smtClean="0"/>
            </a:br>
            <a:endParaRPr lang="en-US" dirty="0" smtClean="0"/>
          </a:p>
          <a:p>
            <a:pPr marL="822960" lvl="1" indent="-457200">
              <a:buFont typeface="+mj-lt"/>
              <a:buAutoNum type="arabicPeriod"/>
            </a:pPr>
            <a:r>
              <a:rPr lang="en-US" dirty="0" smtClean="0"/>
              <a:t>Identifying spaces as available</a:t>
            </a:r>
            <a:br>
              <a:rPr lang="en-US" dirty="0" smtClean="0"/>
            </a:br>
            <a:endParaRPr lang="en-US" dirty="0" smtClean="0"/>
          </a:p>
          <a:p>
            <a:pPr marL="822960" lvl="1" indent="-457200">
              <a:buFont typeface="+mj-lt"/>
              <a:buAutoNum type="arabicPeriod"/>
            </a:pPr>
            <a:r>
              <a:rPr lang="en-US" dirty="0" smtClean="0"/>
              <a:t>Mobile application showing results </a:t>
            </a:r>
            <a:endParaRPr lang="en-US" dirty="0"/>
          </a:p>
        </p:txBody>
      </p:sp>
      <p:pic>
        <p:nvPicPr>
          <p:cNvPr id="4" name="Picture 3"/>
          <p:cNvPicPr>
            <a:picLocks noChangeAspect="1"/>
          </p:cNvPicPr>
          <p:nvPr/>
        </p:nvPicPr>
        <p:blipFill>
          <a:blip r:embed="rId3"/>
          <a:stretch>
            <a:fillRect/>
          </a:stretch>
        </p:blipFill>
        <p:spPr>
          <a:xfrm>
            <a:off x="328462" y="4174831"/>
            <a:ext cx="4820488" cy="2443906"/>
          </a:xfrm>
          <a:prstGeom prst="rect">
            <a:avLst/>
          </a:prstGeom>
        </p:spPr>
      </p:pic>
    </p:spTree>
    <p:extLst>
      <p:ext uri="{BB962C8B-B14F-4D97-AF65-F5344CB8AC3E}">
        <p14:creationId xmlns:p14="http://schemas.microsoft.com/office/powerpoint/2010/main" val="314460903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mph" presetSubtype="0" fill="hold" nodeType="clickEffect">
                                  <p:stCondLst>
                                    <p:cond delay="0"/>
                                  </p:stCondLst>
                                  <p:iterate type="lt">
                                    <p:tmPct val="4000"/>
                                  </p:iterate>
                                  <p:childTnLst>
                                    <p:set>
                                      <p:cBhvr override="childStyle">
                                        <p:cTn id="6" dur="500" fill="hold"/>
                                        <p:tgtEl>
                                          <p:spTgt spid="5">
                                            <p:txEl>
                                              <p:pRg st="3" end="3"/>
                                            </p:txEl>
                                          </p:spTgt>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09391"/>
            <a:ext cx="6512511" cy="1143000"/>
          </a:xfrm>
        </p:spPr>
        <p:txBody>
          <a:bodyPr/>
          <a:lstStyle/>
          <a:p>
            <a:pPr algn="l"/>
            <a:r>
              <a:rPr lang="en-US" dirty="0" smtClean="0"/>
              <a:t>Some Terminology</a:t>
            </a:r>
            <a:endParaRPr lang="en-US" dirty="0"/>
          </a:p>
        </p:txBody>
      </p:sp>
      <p:sp>
        <p:nvSpPr>
          <p:cNvPr id="5" name="Content Placeholder 2"/>
          <p:cNvSpPr txBox="1">
            <a:spLocks/>
          </p:cNvSpPr>
          <p:nvPr/>
        </p:nvSpPr>
        <p:spPr>
          <a:xfrm>
            <a:off x="1210734" y="1890513"/>
            <a:ext cx="6400800" cy="3474720"/>
          </a:xfrm>
          <a:prstGeom prst="rect">
            <a:avLst/>
          </a:prstGeom>
        </p:spPr>
        <p:txBody>
          <a:bodyPr vert="horz" lIns="91440" tIns="45720" rIns="91440" bIns="45720" rtlCol="0">
            <a:normAutofit/>
          </a:bodyPr>
          <a:lstStyle>
            <a:lvl1pPr marL="22860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2200" kern="1200">
                <a:solidFill>
                  <a:schemeClr val="tx1">
                    <a:lumMod val="75000"/>
                    <a:lumOff val="25000"/>
                  </a:schemeClr>
                </a:solidFill>
                <a:latin typeface="+mn-lt"/>
                <a:ea typeface="+mn-ea"/>
                <a:cs typeface="+mn-cs"/>
              </a:defRPr>
            </a:lvl1pPr>
            <a:lvl2pPr marL="54864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2000" kern="1200">
                <a:solidFill>
                  <a:schemeClr val="tx1">
                    <a:lumMod val="75000"/>
                    <a:lumOff val="25000"/>
                  </a:schemeClr>
                </a:solidFill>
                <a:latin typeface="+mn-lt"/>
                <a:ea typeface="+mn-ea"/>
                <a:cs typeface="+mn-cs"/>
              </a:defRPr>
            </a:lvl2pPr>
            <a:lvl3pPr marL="82296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800" kern="1200">
                <a:solidFill>
                  <a:schemeClr val="tx1">
                    <a:lumMod val="75000"/>
                    <a:lumOff val="25000"/>
                  </a:schemeClr>
                </a:solidFill>
                <a:latin typeface="+mn-lt"/>
                <a:ea typeface="+mn-ea"/>
                <a:cs typeface="+mn-cs"/>
              </a:defRPr>
            </a:lvl3pPr>
            <a:lvl4pPr marL="109728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600" kern="1200">
                <a:solidFill>
                  <a:schemeClr val="tx1">
                    <a:lumMod val="75000"/>
                    <a:lumOff val="25000"/>
                  </a:schemeClr>
                </a:solidFill>
                <a:latin typeface="+mn-lt"/>
                <a:ea typeface="+mn-ea"/>
                <a:cs typeface="+mn-cs"/>
              </a:defRPr>
            </a:lvl4pPr>
            <a:lvl5pPr marL="1389888"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5pPr>
            <a:lvl6pPr marL="1664208"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6pPr>
            <a:lvl7pPr marL="196596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7pPr>
            <a:lvl8pPr marL="228600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8pPr>
            <a:lvl9pPr marL="2587752"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9pPr>
          </a:lstStyle>
          <a:p>
            <a:r>
              <a:rPr lang="en-US" dirty="0" smtClean="0"/>
              <a:t>Filtering</a:t>
            </a:r>
          </a:p>
          <a:p>
            <a:pPr lvl="1"/>
            <a:r>
              <a:rPr lang="en-US" dirty="0" smtClean="0"/>
              <a:t>Edge Detection</a:t>
            </a:r>
          </a:p>
          <a:p>
            <a:pPr lvl="1"/>
            <a:r>
              <a:rPr lang="en-US" dirty="0" smtClean="0"/>
              <a:t>Object Detection</a:t>
            </a:r>
          </a:p>
          <a:p>
            <a:pPr lvl="1"/>
            <a:r>
              <a:rPr lang="en-US" dirty="0" smtClean="0"/>
              <a:t>Corner Detection</a:t>
            </a:r>
          </a:p>
          <a:p>
            <a:pPr lvl="1"/>
            <a:r>
              <a:rPr lang="en-US" dirty="0" smtClean="0"/>
              <a:t>Line Detection</a:t>
            </a:r>
          </a:p>
          <a:p>
            <a:r>
              <a:rPr lang="en-US" dirty="0" smtClean="0"/>
              <a:t>Color Identification</a:t>
            </a:r>
            <a:endParaRPr lang="en-US" dirty="0"/>
          </a:p>
        </p:txBody>
      </p:sp>
    </p:spTree>
    <p:extLst>
      <p:ext uri="{BB962C8B-B14F-4D97-AF65-F5344CB8AC3E}">
        <p14:creationId xmlns:p14="http://schemas.microsoft.com/office/powerpoint/2010/main" val="896505232"/>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09391"/>
            <a:ext cx="6512511" cy="1143000"/>
          </a:xfrm>
        </p:spPr>
        <p:txBody>
          <a:bodyPr/>
          <a:lstStyle/>
          <a:p>
            <a:pPr algn="l"/>
            <a:r>
              <a:rPr lang="en-US" dirty="0" smtClean="0"/>
              <a:t>Application</a:t>
            </a:r>
            <a:endParaRPr lang="en-US" dirty="0"/>
          </a:p>
        </p:txBody>
      </p:sp>
      <p:pic>
        <p:nvPicPr>
          <p:cNvPr id="3" name="Picture 2"/>
          <p:cNvPicPr>
            <a:picLocks noChangeAspect="1"/>
          </p:cNvPicPr>
          <p:nvPr/>
        </p:nvPicPr>
        <p:blipFill>
          <a:blip r:embed="rId3"/>
          <a:stretch>
            <a:fillRect/>
          </a:stretch>
        </p:blipFill>
        <p:spPr>
          <a:xfrm>
            <a:off x="1345259" y="1514592"/>
            <a:ext cx="6284147" cy="4191896"/>
          </a:xfrm>
          <a:prstGeom prst="rect">
            <a:avLst/>
          </a:prstGeom>
        </p:spPr>
      </p:pic>
      <p:sp>
        <p:nvSpPr>
          <p:cNvPr id="6" name="TextBox 5"/>
          <p:cNvSpPr txBox="1"/>
          <p:nvPr/>
        </p:nvSpPr>
        <p:spPr>
          <a:xfrm>
            <a:off x="3756137" y="447704"/>
            <a:ext cx="3085630" cy="461665"/>
          </a:xfrm>
          <a:prstGeom prst="rect">
            <a:avLst/>
          </a:prstGeom>
          <a:noFill/>
        </p:spPr>
        <p:txBody>
          <a:bodyPr wrap="square" rtlCol="0">
            <a:spAutoFit/>
          </a:bodyPr>
          <a:lstStyle/>
          <a:p>
            <a:r>
              <a:rPr lang="en-US" sz="2400" b="1" dirty="0" smtClean="0">
                <a:gradFill>
                  <a:gsLst>
                    <a:gs pos="0">
                      <a:schemeClr val="tx1"/>
                    </a:gs>
                    <a:gs pos="40000">
                      <a:schemeClr val="tx1">
                        <a:lumMod val="75000"/>
                        <a:lumOff val="25000"/>
                      </a:schemeClr>
                    </a:gs>
                    <a:gs pos="100000">
                      <a:schemeClr val="tx2">
                        <a:alpha val="65000"/>
                      </a:schemeClr>
                    </a:gs>
                  </a:gsLst>
                  <a:lin ang="5400000" scaled="0"/>
                </a:gradFill>
                <a:effectLst>
                  <a:reflection blurRad="6350" stA="55000" endA="300" endPos="45500" dir="5400000" sy="-100000" algn="bl" rotWithShape="0"/>
                </a:effectLst>
                <a:latin typeface="+mj-lt"/>
                <a:ea typeface="+mj-ea"/>
                <a:cs typeface="+mj-cs"/>
              </a:rPr>
              <a:t>( on a clean image)</a:t>
            </a:r>
            <a:endParaRPr lang="en-US" sz="2400" b="1" dirty="0">
              <a:gradFill>
                <a:gsLst>
                  <a:gs pos="0">
                    <a:schemeClr val="tx1"/>
                  </a:gs>
                  <a:gs pos="40000">
                    <a:schemeClr val="tx1">
                      <a:lumMod val="75000"/>
                      <a:lumOff val="25000"/>
                    </a:schemeClr>
                  </a:gs>
                  <a:gs pos="100000">
                    <a:schemeClr val="tx2">
                      <a:alpha val="65000"/>
                    </a:schemeClr>
                  </a:gs>
                </a:gsLst>
                <a:lin ang="5400000" scaled="0"/>
              </a:gradFill>
              <a:effectLst>
                <a:reflection blurRad="6350" stA="55000" endA="300" endPos="45500" dir="5400000" sy="-100000" algn="bl" rotWithShape="0"/>
              </a:effectLst>
              <a:latin typeface="+mj-lt"/>
              <a:ea typeface="+mj-ea"/>
              <a:cs typeface="+mj-cs"/>
            </a:endParaRPr>
          </a:p>
        </p:txBody>
      </p:sp>
    </p:spTree>
    <p:extLst>
      <p:ext uri="{BB962C8B-B14F-4D97-AF65-F5344CB8AC3E}">
        <p14:creationId xmlns:p14="http://schemas.microsoft.com/office/powerpoint/2010/main" val="634613699"/>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09391"/>
            <a:ext cx="3913481" cy="1143000"/>
          </a:xfrm>
        </p:spPr>
        <p:txBody>
          <a:bodyPr/>
          <a:lstStyle/>
          <a:p>
            <a:pPr algn="l"/>
            <a:r>
              <a:rPr lang="en-US" dirty="0"/>
              <a:t>Application</a:t>
            </a:r>
          </a:p>
        </p:txBody>
      </p:sp>
      <p:pic>
        <p:nvPicPr>
          <p:cNvPr id="4" name="Picture 3"/>
          <p:cNvPicPr>
            <a:picLocks noChangeAspect="1"/>
          </p:cNvPicPr>
          <p:nvPr/>
        </p:nvPicPr>
        <p:blipFill>
          <a:blip r:embed="rId3"/>
          <a:stretch>
            <a:fillRect/>
          </a:stretch>
        </p:blipFill>
        <p:spPr>
          <a:xfrm>
            <a:off x="517408" y="1143140"/>
            <a:ext cx="3612443" cy="2409712"/>
          </a:xfrm>
          <a:prstGeom prst="rect">
            <a:avLst/>
          </a:prstGeom>
        </p:spPr>
      </p:pic>
      <p:pic>
        <p:nvPicPr>
          <p:cNvPr id="5" name="Picture 4"/>
          <p:cNvPicPr>
            <a:picLocks noChangeAspect="1"/>
          </p:cNvPicPr>
          <p:nvPr/>
        </p:nvPicPr>
        <p:blipFill>
          <a:blip r:embed="rId4"/>
          <a:stretch>
            <a:fillRect/>
          </a:stretch>
        </p:blipFill>
        <p:spPr>
          <a:xfrm>
            <a:off x="4816593" y="1143140"/>
            <a:ext cx="3612443" cy="2409712"/>
          </a:xfrm>
          <a:prstGeom prst="rect">
            <a:avLst/>
          </a:prstGeom>
        </p:spPr>
      </p:pic>
      <p:pic>
        <p:nvPicPr>
          <p:cNvPr id="6" name="Picture 5"/>
          <p:cNvPicPr>
            <a:picLocks noChangeAspect="1"/>
          </p:cNvPicPr>
          <p:nvPr/>
        </p:nvPicPr>
        <p:blipFill>
          <a:blip r:embed="rId5"/>
          <a:stretch>
            <a:fillRect/>
          </a:stretch>
        </p:blipFill>
        <p:spPr>
          <a:xfrm>
            <a:off x="548216" y="4035778"/>
            <a:ext cx="3581635" cy="2526181"/>
          </a:xfrm>
          <a:prstGeom prst="rect">
            <a:avLst/>
          </a:prstGeom>
        </p:spPr>
      </p:pic>
      <p:pic>
        <p:nvPicPr>
          <p:cNvPr id="7" name="Picture 6"/>
          <p:cNvPicPr>
            <a:picLocks noChangeAspect="1"/>
          </p:cNvPicPr>
          <p:nvPr/>
        </p:nvPicPr>
        <p:blipFill>
          <a:blip r:embed="rId6"/>
          <a:stretch>
            <a:fillRect/>
          </a:stretch>
        </p:blipFill>
        <p:spPr>
          <a:xfrm>
            <a:off x="4816594" y="4035777"/>
            <a:ext cx="3612442" cy="2526181"/>
          </a:xfrm>
          <a:prstGeom prst="rect">
            <a:avLst/>
          </a:prstGeom>
        </p:spPr>
      </p:pic>
      <p:sp>
        <p:nvSpPr>
          <p:cNvPr id="8" name="TextBox 7"/>
          <p:cNvSpPr txBox="1"/>
          <p:nvPr/>
        </p:nvSpPr>
        <p:spPr>
          <a:xfrm>
            <a:off x="1458149" y="3568519"/>
            <a:ext cx="1392296" cy="369332"/>
          </a:xfrm>
          <a:prstGeom prst="rect">
            <a:avLst/>
          </a:prstGeom>
          <a:noFill/>
        </p:spPr>
        <p:txBody>
          <a:bodyPr wrap="square" rtlCol="0">
            <a:spAutoFit/>
          </a:bodyPr>
          <a:lstStyle/>
          <a:p>
            <a:pPr algn="ctr"/>
            <a:r>
              <a:rPr lang="en-US" dirty="0" smtClean="0"/>
              <a:t>Original</a:t>
            </a:r>
            <a:endParaRPr lang="en-US" dirty="0"/>
          </a:p>
        </p:txBody>
      </p:sp>
      <p:sp>
        <p:nvSpPr>
          <p:cNvPr id="9" name="TextBox 8"/>
          <p:cNvSpPr txBox="1"/>
          <p:nvPr/>
        </p:nvSpPr>
        <p:spPr>
          <a:xfrm>
            <a:off x="5816363" y="3568519"/>
            <a:ext cx="1392296" cy="369332"/>
          </a:xfrm>
          <a:prstGeom prst="rect">
            <a:avLst/>
          </a:prstGeom>
          <a:noFill/>
        </p:spPr>
        <p:txBody>
          <a:bodyPr wrap="square" rtlCol="0">
            <a:spAutoFit/>
          </a:bodyPr>
          <a:lstStyle/>
          <a:p>
            <a:pPr algn="ctr"/>
            <a:r>
              <a:rPr lang="en-US" dirty="0" smtClean="0"/>
              <a:t>Gray Scale</a:t>
            </a:r>
            <a:endParaRPr lang="en-US" dirty="0"/>
          </a:p>
        </p:txBody>
      </p:sp>
      <p:sp>
        <p:nvSpPr>
          <p:cNvPr id="10" name="TextBox 9"/>
          <p:cNvSpPr txBox="1"/>
          <p:nvPr/>
        </p:nvSpPr>
        <p:spPr>
          <a:xfrm>
            <a:off x="1610549" y="6488668"/>
            <a:ext cx="1392296" cy="369332"/>
          </a:xfrm>
          <a:prstGeom prst="rect">
            <a:avLst/>
          </a:prstGeom>
          <a:noFill/>
        </p:spPr>
        <p:txBody>
          <a:bodyPr wrap="square" rtlCol="0">
            <a:spAutoFit/>
          </a:bodyPr>
          <a:lstStyle/>
          <a:p>
            <a:pPr algn="ctr"/>
            <a:r>
              <a:rPr lang="en-US" dirty="0" smtClean="0"/>
              <a:t>Edged</a:t>
            </a:r>
            <a:endParaRPr lang="en-US" dirty="0"/>
          </a:p>
        </p:txBody>
      </p:sp>
      <p:sp>
        <p:nvSpPr>
          <p:cNvPr id="11" name="TextBox 10"/>
          <p:cNvSpPr txBox="1"/>
          <p:nvPr/>
        </p:nvSpPr>
        <p:spPr>
          <a:xfrm>
            <a:off x="5816363" y="6488668"/>
            <a:ext cx="1392296" cy="369332"/>
          </a:xfrm>
          <a:prstGeom prst="rect">
            <a:avLst/>
          </a:prstGeom>
          <a:noFill/>
        </p:spPr>
        <p:txBody>
          <a:bodyPr wrap="square" rtlCol="0">
            <a:spAutoFit/>
          </a:bodyPr>
          <a:lstStyle/>
          <a:p>
            <a:pPr algn="ctr"/>
            <a:r>
              <a:rPr lang="en-US" dirty="0" smtClean="0"/>
              <a:t>Closed</a:t>
            </a:r>
            <a:endParaRPr lang="en-US" dirty="0"/>
          </a:p>
        </p:txBody>
      </p:sp>
      <p:sp>
        <p:nvSpPr>
          <p:cNvPr id="12" name="TextBox 11"/>
          <p:cNvSpPr txBox="1"/>
          <p:nvPr/>
        </p:nvSpPr>
        <p:spPr>
          <a:xfrm>
            <a:off x="3756137" y="447704"/>
            <a:ext cx="3085630" cy="461665"/>
          </a:xfrm>
          <a:prstGeom prst="rect">
            <a:avLst/>
          </a:prstGeom>
          <a:noFill/>
        </p:spPr>
        <p:txBody>
          <a:bodyPr wrap="square" rtlCol="0">
            <a:spAutoFit/>
          </a:bodyPr>
          <a:lstStyle/>
          <a:p>
            <a:r>
              <a:rPr lang="en-US" sz="2400" b="1" dirty="0" smtClean="0">
                <a:gradFill>
                  <a:gsLst>
                    <a:gs pos="0">
                      <a:schemeClr val="tx1"/>
                    </a:gs>
                    <a:gs pos="40000">
                      <a:schemeClr val="tx1">
                        <a:lumMod val="75000"/>
                        <a:lumOff val="25000"/>
                      </a:schemeClr>
                    </a:gs>
                    <a:gs pos="100000">
                      <a:schemeClr val="tx2">
                        <a:alpha val="65000"/>
                      </a:schemeClr>
                    </a:gs>
                  </a:gsLst>
                  <a:lin ang="5400000" scaled="0"/>
                </a:gradFill>
                <a:effectLst>
                  <a:reflection blurRad="6350" stA="55000" endA="300" endPos="45500" dir="5400000" sy="-100000" algn="bl" rotWithShape="0"/>
                </a:effectLst>
                <a:latin typeface="+mj-lt"/>
                <a:ea typeface="+mj-ea"/>
                <a:cs typeface="+mj-cs"/>
              </a:rPr>
              <a:t>( filters )</a:t>
            </a:r>
            <a:endParaRPr lang="en-US" sz="2400" b="1" dirty="0">
              <a:gradFill>
                <a:gsLst>
                  <a:gs pos="0">
                    <a:schemeClr val="tx1"/>
                  </a:gs>
                  <a:gs pos="40000">
                    <a:schemeClr val="tx1">
                      <a:lumMod val="75000"/>
                      <a:lumOff val="25000"/>
                    </a:schemeClr>
                  </a:gs>
                  <a:gs pos="100000">
                    <a:schemeClr val="tx2">
                      <a:alpha val="65000"/>
                    </a:schemeClr>
                  </a:gs>
                </a:gsLst>
                <a:lin ang="5400000" scaled="0"/>
              </a:gradFill>
              <a:effectLst>
                <a:reflection blurRad="6350" stA="55000" endA="300" endPos="45500" dir="5400000" sy="-100000" algn="bl" rotWithShape="0"/>
              </a:effectLst>
              <a:latin typeface="+mj-lt"/>
              <a:ea typeface="+mj-ea"/>
              <a:cs typeface="+mj-cs"/>
            </a:endParaRPr>
          </a:p>
        </p:txBody>
      </p:sp>
    </p:spTree>
    <p:extLst>
      <p:ext uri="{BB962C8B-B14F-4D97-AF65-F5344CB8AC3E}">
        <p14:creationId xmlns:p14="http://schemas.microsoft.com/office/powerpoint/2010/main" val="3764184600"/>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09391"/>
            <a:ext cx="6512511" cy="1143000"/>
          </a:xfrm>
        </p:spPr>
        <p:txBody>
          <a:bodyPr/>
          <a:lstStyle/>
          <a:p>
            <a:pPr algn="l"/>
            <a:r>
              <a:rPr lang="en-US" dirty="0"/>
              <a:t>Application</a:t>
            </a:r>
          </a:p>
        </p:txBody>
      </p:sp>
      <p:pic>
        <p:nvPicPr>
          <p:cNvPr id="4" name="Picture 3"/>
          <p:cNvPicPr>
            <a:picLocks noChangeAspect="1"/>
          </p:cNvPicPr>
          <p:nvPr/>
        </p:nvPicPr>
        <p:blipFill>
          <a:blip r:embed="rId3"/>
          <a:stretch>
            <a:fillRect/>
          </a:stretch>
        </p:blipFill>
        <p:spPr>
          <a:xfrm>
            <a:off x="1345259" y="1514592"/>
            <a:ext cx="6330753" cy="4195704"/>
          </a:xfrm>
          <a:prstGeom prst="rect">
            <a:avLst/>
          </a:prstGeom>
        </p:spPr>
      </p:pic>
      <p:sp>
        <p:nvSpPr>
          <p:cNvPr id="5" name="TextBox 4"/>
          <p:cNvSpPr txBox="1"/>
          <p:nvPr/>
        </p:nvSpPr>
        <p:spPr>
          <a:xfrm>
            <a:off x="2953926" y="6180667"/>
            <a:ext cx="3010371" cy="369332"/>
          </a:xfrm>
          <a:prstGeom prst="rect">
            <a:avLst/>
          </a:prstGeom>
          <a:noFill/>
        </p:spPr>
        <p:txBody>
          <a:bodyPr wrap="square" rtlCol="0">
            <a:spAutoFit/>
          </a:bodyPr>
          <a:lstStyle/>
          <a:p>
            <a:pPr algn="ctr"/>
            <a:r>
              <a:rPr lang="en-US" dirty="0" smtClean="0"/>
              <a:t>Corner Detection</a:t>
            </a:r>
            <a:endParaRPr lang="en-US" dirty="0"/>
          </a:p>
        </p:txBody>
      </p:sp>
      <p:sp>
        <p:nvSpPr>
          <p:cNvPr id="6" name="TextBox 5"/>
          <p:cNvSpPr txBox="1"/>
          <p:nvPr/>
        </p:nvSpPr>
        <p:spPr>
          <a:xfrm>
            <a:off x="3756137" y="447704"/>
            <a:ext cx="3085630" cy="461665"/>
          </a:xfrm>
          <a:prstGeom prst="rect">
            <a:avLst/>
          </a:prstGeom>
          <a:noFill/>
        </p:spPr>
        <p:txBody>
          <a:bodyPr wrap="square" rtlCol="0">
            <a:spAutoFit/>
          </a:bodyPr>
          <a:lstStyle/>
          <a:p>
            <a:r>
              <a:rPr lang="en-US" sz="2400" b="1" dirty="0" smtClean="0">
                <a:gradFill>
                  <a:gsLst>
                    <a:gs pos="0">
                      <a:schemeClr val="tx1"/>
                    </a:gs>
                    <a:gs pos="40000">
                      <a:schemeClr val="tx1">
                        <a:lumMod val="75000"/>
                        <a:lumOff val="25000"/>
                      </a:schemeClr>
                    </a:gs>
                    <a:gs pos="100000">
                      <a:schemeClr val="tx2">
                        <a:alpha val="65000"/>
                      </a:schemeClr>
                    </a:gs>
                  </a:gsLst>
                  <a:lin ang="5400000" scaled="0"/>
                </a:gradFill>
                <a:effectLst>
                  <a:reflection blurRad="6350" stA="55000" endA="300" endPos="45500" dir="5400000" sy="-100000" algn="bl" rotWithShape="0"/>
                </a:effectLst>
                <a:latin typeface="+mj-lt"/>
                <a:ea typeface="+mj-ea"/>
                <a:cs typeface="+mj-cs"/>
              </a:rPr>
              <a:t>( Corners)</a:t>
            </a:r>
            <a:endParaRPr lang="en-US" sz="2400" b="1" dirty="0">
              <a:gradFill>
                <a:gsLst>
                  <a:gs pos="0">
                    <a:schemeClr val="tx1"/>
                  </a:gs>
                  <a:gs pos="40000">
                    <a:schemeClr val="tx1">
                      <a:lumMod val="75000"/>
                      <a:lumOff val="25000"/>
                    </a:schemeClr>
                  </a:gs>
                  <a:gs pos="100000">
                    <a:schemeClr val="tx2">
                      <a:alpha val="65000"/>
                    </a:schemeClr>
                  </a:gs>
                </a:gsLst>
                <a:lin ang="5400000" scaled="0"/>
              </a:gradFill>
              <a:effectLst>
                <a:reflection blurRad="6350" stA="55000" endA="300" endPos="45500" dir="5400000" sy="-100000" algn="bl" rotWithShape="0"/>
              </a:effectLst>
              <a:latin typeface="+mj-lt"/>
              <a:ea typeface="+mj-ea"/>
              <a:cs typeface="+mj-cs"/>
            </a:endParaRPr>
          </a:p>
        </p:txBody>
      </p:sp>
    </p:spTree>
    <p:extLst>
      <p:ext uri="{BB962C8B-B14F-4D97-AF65-F5344CB8AC3E}">
        <p14:creationId xmlns:p14="http://schemas.microsoft.com/office/powerpoint/2010/main" val="2267854228"/>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09391"/>
            <a:ext cx="6512511" cy="1143000"/>
          </a:xfrm>
        </p:spPr>
        <p:txBody>
          <a:bodyPr/>
          <a:lstStyle/>
          <a:p>
            <a:pPr algn="l"/>
            <a:r>
              <a:rPr lang="en-US" dirty="0"/>
              <a:t>Application</a:t>
            </a:r>
          </a:p>
        </p:txBody>
      </p:sp>
      <p:pic>
        <p:nvPicPr>
          <p:cNvPr id="4" name="Picture 3"/>
          <p:cNvPicPr>
            <a:picLocks noChangeAspect="1"/>
          </p:cNvPicPr>
          <p:nvPr/>
        </p:nvPicPr>
        <p:blipFill>
          <a:blip r:embed="rId3"/>
          <a:stretch>
            <a:fillRect/>
          </a:stretch>
        </p:blipFill>
        <p:spPr>
          <a:xfrm>
            <a:off x="1345259" y="1514592"/>
            <a:ext cx="6330753" cy="4195704"/>
          </a:xfrm>
          <a:prstGeom prst="rect">
            <a:avLst/>
          </a:prstGeom>
        </p:spPr>
      </p:pic>
      <p:sp>
        <p:nvSpPr>
          <p:cNvPr id="5" name="TextBox 4"/>
          <p:cNvSpPr txBox="1"/>
          <p:nvPr/>
        </p:nvSpPr>
        <p:spPr>
          <a:xfrm>
            <a:off x="2953926" y="6180667"/>
            <a:ext cx="3010371" cy="369332"/>
          </a:xfrm>
          <a:prstGeom prst="rect">
            <a:avLst/>
          </a:prstGeom>
          <a:noFill/>
        </p:spPr>
        <p:txBody>
          <a:bodyPr wrap="square" rtlCol="0">
            <a:spAutoFit/>
          </a:bodyPr>
          <a:lstStyle/>
          <a:p>
            <a:pPr algn="ctr"/>
            <a:r>
              <a:rPr lang="en-US" dirty="0" smtClean="0"/>
              <a:t>Line Detection</a:t>
            </a:r>
            <a:endParaRPr lang="en-US" dirty="0"/>
          </a:p>
        </p:txBody>
      </p:sp>
      <p:pic>
        <p:nvPicPr>
          <p:cNvPr id="6" name="Picture 5"/>
          <p:cNvPicPr>
            <a:picLocks noChangeAspect="1"/>
          </p:cNvPicPr>
          <p:nvPr/>
        </p:nvPicPr>
        <p:blipFill>
          <a:blip r:embed="rId4"/>
          <a:stretch>
            <a:fillRect/>
          </a:stretch>
        </p:blipFill>
        <p:spPr>
          <a:xfrm>
            <a:off x="1345259" y="1514592"/>
            <a:ext cx="6330753" cy="4195704"/>
          </a:xfrm>
          <a:prstGeom prst="rect">
            <a:avLst/>
          </a:prstGeom>
        </p:spPr>
      </p:pic>
      <p:sp>
        <p:nvSpPr>
          <p:cNvPr id="7" name="TextBox 6"/>
          <p:cNvSpPr txBox="1"/>
          <p:nvPr/>
        </p:nvSpPr>
        <p:spPr>
          <a:xfrm>
            <a:off x="3756137" y="447704"/>
            <a:ext cx="3085630" cy="461665"/>
          </a:xfrm>
          <a:prstGeom prst="rect">
            <a:avLst/>
          </a:prstGeom>
          <a:noFill/>
        </p:spPr>
        <p:txBody>
          <a:bodyPr wrap="square" rtlCol="0">
            <a:spAutoFit/>
          </a:bodyPr>
          <a:lstStyle/>
          <a:p>
            <a:r>
              <a:rPr lang="en-US" sz="2400" b="1" dirty="0" smtClean="0">
                <a:gradFill>
                  <a:gsLst>
                    <a:gs pos="0">
                      <a:schemeClr val="tx1"/>
                    </a:gs>
                    <a:gs pos="40000">
                      <a:schemeClr val="tx1">
                        <a:lumMod val="75000"/>
                        <a:lumOff val="25000"/>
                      </a:schemeClr>
                    </a:gs>
                    <a:gs pos="100000">
                      <a:schemeClr val="tx2">
                        <a:alpha val="65000"/>
                      </a:schemeClr>
                    </a:gs>
                  </a:gsLst>
                  <a:lin ang="5400000" scaled="0"/>
                </a:gradFill>
                <a:effectLst>
                  <a:reflection blurRad="6350" stA="55000" endA="300" endPos="45500" dir="5400000" sy="-100000" algn="bl" rotWithShape="0"/>
                </a:effectLst>
                <a:latin typeface="+mj-lt"/>
                <a:ea typeface="+mj-ea"/>
                <a:cs typeface="+mj-cs"/>
              </a:rPr>
              <a:t>( Lines)</a:t>
            </a:r>
            <a:endParaRPr lang="en-US" sz="2400" b="1" dirty="0">
              <a:gradFill>
                <a:gsLst>
                  <a:gs pos="0">
                    <a:schemeClr val="tx1"/>
                  </a:gs>
                  <a:gs pos="40000">
                    <a:schemeClr val="tx1">
                      <a:lumMod val="75000"/>
                      <a:lumOff val="25000"/>
                    </a:schemeClr>
                  </a:gs>
                  <a:gs pos="100000">
                    <a:schemeClr val="tx2">
                      <a:alpha val="65000"/>
                    </a:schemeClr>
                  </a:gs>
                </a:gsLst>
                <a:lin ang="5400000" scaled="0"/>
              </a:gradFill>
              <a:effectLst>
                <a:reflection blurRad="6350" stA="55000" endA="300" endPos="45500" dir="5400000" sy="-100000" algn="bl" rotWithShape="0"/>
              </a:effectLst>
              <a:latin typeface="+mj-lt"/>
              <a:ea typeface="+mj-ea"/>
              <a:cs typeface="+mj-cs"/>
            </a:endParaRPr>
          </a:p>
        </p:txBody>
      </p:sp>
    </p:spTree>
    <p:extLst>
      <p:ext uri="{BB962C8B-B14F-4D97-AF65-F5344CB8AC3E}">
        <p14:creationId xmlns:p14="http://schemas.microsoft.com/office/powerpoint/2010/main" val="2179068410"/>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Slipstream">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Slipstream">
      <a:majorFont>
        <a:latin typeface="Trebuchet MS"/>
        <a:ea typeface=""/>
        <a:cs typeface=""/>
        <a:font script="Jpan" typeface="ＭＳ ゴシック"/>
        <a:font script="Hang" typeface="HY그래픽B"/>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ＭＳ ゴシック"/>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ipstream">
      <a:fillStyleLst>
        <a:solidFill>
          <a:schemeClr val="phClr"/>
        </a:solidFill>
        <a:gradFill rotWithShape="1">
          <a:gsLst>
            <a:gs pos="28000">
              <a:schemeClr val="phClr">
                <a:tint val="18000"/>
                <a:satMod val="120000"/>
                <a:lumMod val="88000"/>
              </a:schemeClr>
            </a:gs>
            <a:gs pos="100000">
              <a:schemeClr val="phClr">
                <a:tint val="40000"/>
                <a:satMod val="100000"/>
                <a:lumMod val="78000"/>
              </a:schemeClr>
            </a:gs>
          </a:gsLst>
          <a:lin ang="5400000" scaled="0"/>
        </a:gradFill>
        <a:gradFill rotWithShape="1">
          <a:gsLst>
            <a:gs pos="0">
              <a:schemeClr val="phClr">
                <a:lumMod val="95000"/>
              </a:schemeClr>
            </a:gs>
            <a:gs pos="100000">
              <a:schemeClr val="phClr">
                <a:shade val="82000"/>
                <a:satMod val="125000"/>
                <a:lumMod val="74000"/>
              </a:schemeClr>
            </a:gs>
          </a:gsLst>
          <a:lin ang="5400000" scaled="0"/>
        </a:gradFill>
      </a:fillStyleLst>
      <a:lnStyleLst>
        <a:ln w="9525" cap="flat" cmpd="sng" algn="ctr">
          <a:solidFill>
            <a:schemeClr val="phClr"/>
          </a:solidFill>
          <a:prstDash val="solid"/>
        </a:ln>
        <a:ln w="15875" cap="flat" cmpd="sng" algn="ctr">
          <a:solidFill>
            <a:schemeClr val="phClr">
              <a:shade val="75000"/>
              <a:satMod val="125000"/>
              <a:lumMod val="75000"/>
            </a:schemeClr>
          </a:solidFill>
          <a:prstDash val="solid"/>
        </a:ln>
        <a:ln w="25400" cap="flat" cmpd="sng" algn="ctr">
          <a:solidFill>
            <a:schemeClr val="phClr"/>
          </a:solidFill>
          <a:prstDash val="solid"/>
        </a:ln>
      </a:lnStyleLst>
      <a:effectStyleLst>
        <a:effectStyle>
          <a:effectLst>
            <a:outerShdw blurRad="63500" dist="50800" dir="5400000" sx="98000" sy="98000" rotWithShape="0">
              <a:srgbClr val="000000">
                <a:alpha val="20000"/>
              </a:srgbClr>
            </a:outerShdw>
          </a:effectLst>
        </a:effectStyle>
        <a:effectStyle>
          <a:effectLst>
            <a:outerShdw blurRad="40005" dist="22984" dir="5400000" rotWithShape="0">
              <a:srgbClr val="000000">
                <a:alpha val="45000"/>
              </a:srgbClr>
            </a:outerShdw>
          </a:effectLst>
          <a:scene3d>
            <a:camera prst="orthographicFront">
              <a:rot lat="0" lon="0" rev="0"/>
            </a:camera>
            <a:lightRig rig="balanced" dir="tr"/>
          </a:scene3d>
          <a:sp3d prstMaterial="matte">
            <a:bevelT w="19050" h="38100"/>
          </a:sp3d>
        </a:effectStyle>
        <a:effectStyle>
          <a:effectLst>
            <a:reflection blurRad="38100" stA="26000" endPos="23000" dist="25400" dir="5400000" sy="-100000" rotWithShape="0"/>
          </a:effectLst>
          <a:scene3d>
            <a:camera prst="orthographicFront">
              <a:rot lat="0" lon="0" rev="0"/>
            </a:camera>
            <a:lightRig rig="balanced" dir="tr"/>
          </a:scene3d>
          <a:sp3d contourW="14605" prstMaterial="plastic">
            <a:bevelT w="50800"/>
            <a:contourClr>
              <a:schemeClr val="phClr">
                <a:shade val="30000"/>
                <a:satMod val="120000"/>
              </a:schemeClr>
            </a:contourClr>
          </a:sp3d>
        </a:effectStyle>
      </a:effectStyleLst>
      <a:bgFillStyleLst>
        <a:solidFill>
          <a:schemeClr val="phClr"/>
        </a:solidFill>
        <a:gradFill rotWithShape="1">
          <a:gsLst>
            <a:gs pos="0">
              <a:schemeClr val="phClr">
                <a:tint val="98000"/>
                <a:shade val="90000"/>
                <a:satMod val="160000"/>
                <a:lumMod val="100000"/>
              </a:schemeClr>
            </a:gs>
            <a:gs pos="60000">
              <a:schemeClr val="phClr">
                <a:tint val="95000"/>
                <a:shade val="100000"/>
                <a:satMod val="130000"/>
                <a:lumMod val="130000"/>
              </a:schemeClr>
            </a:gs>
            <a:gs pos="100000">
              <a:schemeClr val="phClr">
                <a:tint val="97000"/>
                <a:shade val="100000"/>
                <a:hueMod val="100000"/>
                <a:satMod val="140000"/>
                <a:lumMod val="80000"/>
              </a:schemeClr>
            </a:gs>
          </a:gsLst>
          <a:path path="circle">
            <a:fillToRect l="20000" t="10000" r="20000" b="60000"/>
          </a:path>
        </a:gradFill>
        <a:gradFill rotWithShape="1">
          <a:gsLst>
            <a:gs pos="0">
              <a:schemeClr val="phClr">
                <a:tint val="94000"/>
                <a:satMod val="160000"/>
                <a:lumMod val="160000"/>
              </a:schemeClr>
            </a:gs>
            <a:gs pos="42000">
              <a:schemeClr val="phClr">
                <a:tint val="94000"/>
                <a:shade val="94000"/>
                <a:satMod val="160000"/>
                <a:lumMod val="130000"/>
              </a:schemeClr>
            </a:gs>
            <a:gs pos="100000">
              <a:schemeClr val="phClr">
                <a:tint val="97000"/>
                <a:shade val="94000"/>
                <a:satMod val="180000"/>
                <a:lumMod val="84000"/>
              </a:schemeClr>
            </a:gs>
          </a:gsLst>
          <a:path path="circle">
            <a:fillToRect l="24000" t="44000" r="24000" b="12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Slipstream.thmx</Template>
  <TotalTime>538</TotalTime>
  <Words>1121</Words>
  <Application>Microsoft Macintosh PowerPoint</Application>
  <PresentationFormat>On-screen Show (4:3)</PresentationFormat>
  <Paragraphs>189</Paragraphs>
  <Slides>23</Slides>
  <Notes>18</Notes>
  <HiddenSlides>0</HiddenSlides>
  <MMClips>0</MMClips>
  <ScaleCrop>false</ScaleCrop>
  <HeadingPairs>
    <vt:vector size="4" baseType="variant">
      <vt:variant>
        <vt:lpstr>Theme</vt:lpstr>
      </vt:variant>
      <vt:variant>
        <vt:i4>1</vt:i4>
      </vt:variant>
      <vt:variant>
        <vt:lpstr>Slide Titles</vt:lpstr>
      </vt:variant>
      <vt:variant>
        <vt:i4>23</vt:i4>
      </vt:variant>
    </vt:vector>
  </HeadingPairs>
  <TitlesOfParts>
    <vt:vector size="24" baseType="lpstr">
      <vt:lpstr>Slipstream</vt:lpstr>
      <vt:lpstr>Real Time Parking Space Availability</vt:lpstr>
      <vt:lpstr>Problem</vt:lpstr>
      <vt:lpstr>Motivation</vt:lpstr>
      <vt:lpstr>Overview</vt:lpstr>
      <vt:lpstr>Some Terminology</vt:lpstr>
      <vt:lpstr>Application</vt:lpstr>
      <vt:lpstr>Application</vt:lpstr>
      <vt:lpstr>Application</vt:lpstr>
      <vt:lpstr>Application</vt:lpstr>
      <vt:lpstr>Application</vt:lpstr>
      <vt:lpstr>Problems</vt:lpstr>
      <vt:lpstr>Identifying spaces </vt:lpstr>
      <vt:lpstr>Identifying spaces </vt:lpstr>
      <vt:lpstr>Identifying colors</vt:lpstr>
      <vt:lpstr>Identifying colors</vt:lpstr>
      <vt:lpstr>PowerPoint Presentation</vt:lpstr>
      <vt:lpstr>Results</vt:lpstr>
      <vt:lpstr>PowerPoint Presentation</vt:lpstr>
      <vt:lpstr>Future Work</vt:lpstr>
      <vt:lpstr>Conclusion</vt:lpstr>
      <vt:lpstr>Queries??????</vt:lpstr>
      <vt:lpstr>References</vt:lpstr>
      <vt:lpstr>Special Thanks to</vt:lpstr>
    </vt:vector>
  </TitlesOfParts>
  <Company>Midwestern State University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Real Time Open Parking Space Identification</dc:title>
  <dc:creator>Terry Griffin</dc:creator>
  <cp:lastModifiedBy>Terry Griffin</cp:lastModifiedBy>
  <cp:revision>38</cp:revision>
  <dcterms:created xsi:type="dcterms:W3CDTF">2015-04-14T23:17:36Z</dcterms:created>
  <dcterms:modified xsi:type="dcterms:W3CDTF">2015-04-17T23:27:05Z</dcterms:modified>
</cp:coreProperties>
</file>